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89"/>
  </p:notesMasterIdLst>
  <p:sldIdLst>
    <p:sldId id="433" r:id="rId3"/>
    <p:sldId id="431" r:id="rId4"/>
    <p:sldId id="259" r:id="rId5"/>
    <p:sldId id="344" r:id="rId6"/>
    <p:sldId id="258" r:id="rId7"/>
    <p:sldId id="432" r:id="rId8"/>
    <p:sldId id="434" r:id="rId9"/>
    <p:sldId id="435" r:id="rId10"/>
    <p:sldId id="436" r:id="rId11"/>
    <p:sldId id="437" r:id="rId12"/>
    <p:sldId id="348" r:id="rId13"/>
    <p:sldId id="349" r:id="rId14"/>
    <p:sldId id="350" r:id="rId15"/>
    <p:sldId id="353" r:id="rId16"/>
    <p:sldId id="351" r:id="rId17"/>
    <p:sldId id="352" r:id="rId18"/>
    <p:sldId id="354" r:id="rId19"/>
    <p:sldId id="355" r:id="rId20"/>
    <p:sldId id="438" r:id="rId21"/>
    <p:sldId id="439" r:id="rId22"/>
    <p:sldId id="440" r:id="rId23"/>
    <p:sldId id="359" r:id="rId24"/>
    <p:sldId id="357" r:id="rId25"/>
    <p:sldId id="264" r:id="rId26"/>
    <p:sldId id="361" r:id="rId27"/>
    <p:sldId id="362" r:id="rId28"/>
    <p:sldId id="367" r:id="rId29"/>
    <p:sldId id="364" r:id="rId30"/>
    <p:sldId id="365" r:id="rId31"/>
    <p:sldId id="366" r:id="rId32"/>
    <p:sldId id="369" r:id="rId33"/>
    <p:sldId id="370" r:id="rId34"/>
    <p:sldId id="371" r:id="rId35"/>
    <p:sldId id="375" r:id="rId36"/>
    <p:sldId id="372" r:id="rId37"/>
    <p:sldId id="373" r:id="rId38"/>
    <p:sldId id="385" r:id="rId39"/>
    <p:sldId id="380" r:id="rId40"/>
    <p:sldId id="381" r:id="rId41"/>
    <p:sldId id="379" r:id="rId42"/>
    <p:sldId id="374" r:id="rId43"/>
    <p:sldId id="376" r:id="rId44"/>
    <p:sldId id="377" r:id="rId45"/>
    <p:sldId id="378" r:id="rId46"/>
    <p:sldId id="382" r:id="rId47"/>
    <p:sldId id="386" r:id="rId48"/>
    <p:sldId id="383" r:id="rId49"/>
    <p:sldId id="384" r:id="rId50"/>
    <p:sldId id="387" r:id="rId51"/>
    <p:sldId id="391" r:id="rId52"/>
    <p:sldId id="393" r:id="rId53"/>
    <p:sldId id="388" r:id="rId54"/>
    <p:sldId id="389" r:id="rId55"/>
    <p:sldId id="390" r:id="rId56"/>
    <p:sldId id="441" r:id="rId57"/>
    <p:sldId id="448" r:id="rId58"/>
    <p:sldId id="395" r:id="rId59"/>
    <p:sldId id="442" r:id="rId60"/>
    <p:sldId id="400" r:id="rId61"/>
    <p:sldId id="399" r:id="rId62"/>
    <p:sldId id="397" r:id="rId63"/>
    <p:sldId id="398" r:id="rId64"/>
    <p:sldId id="401" r:id="rId65"/>
    <p:sldId id="402" r:id="rId66"/>
    <p:sldId id="443" r:id="rId67"/>
    <p:sldId id="407" r:id="rId68"/>
    <p:sldId id="445" r:id="rId69"/>
    <p:sldId id="408" r:id="rId70"/>
    <p:sldId id="409" r:id="rId71"/>
    <p:sldId id="404" r:id="rId72"/>
    <p:sldId id="405" r:id="rId73"/>
    <p:sldId id="406" r:id="rId74"/>
    <p:sldId id="414" r:id="rId75"/>
    <p:sldId id="420" r:id="rId76"/>
    <p:sldId id="421" r:id="rId77"/>
    <p:sldId id="422" r:id="rId78"/>
    <p:sldId id="416" r:id="rId79"/>
    <p:sldId id="417" r:id="rId80"/>
    <p:sldId id="418" r:id="rId81"/>
    <p:sldId id="419" r:id="rId82"/>
    <p:sldId id="423" r:id="rId83"/>
    <p:sldId id="446" r:id="rId84"/>
    <p:sldId id="428" r:id="rId85"/>
    <p:sldId id="447" r:id="rId86"/>
    <p:sldId id="426" r:id="rId87"/>
    <p:sldId id="449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BDDC"/>
    <a:srgbClr val="3EB049"/>
    <a:srgbClr val="166798"/>
    <a:srgbClr val="0094FE"/>
    <a:srgbClr val="000000"/>
    <a:srgbClr val="7FA4CA"/>
    <a:srgbClr val="F56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341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252E7-A0D6-B04E-9F6C-8717E27BFC7E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006B-FC8D-D54E-A6D9-94ADD77FD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667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5475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3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5731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449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14428459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14428459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65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723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2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37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143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614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396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402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35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104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511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0765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97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798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186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13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186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99081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732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729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26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9072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65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1032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187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034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4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448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527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857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583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936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507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305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889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286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728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0989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08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8001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1932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5946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8272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6897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86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571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6519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2437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2574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7340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239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7360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589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0264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504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8520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7226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04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1955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008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9456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045965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0477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16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14428459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14428459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14428459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14428459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EBEF6-C59C-2848-B8F0-86553E2AB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0CC587-3AC1-314C-AE79-EA1F6E3EC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A5FCC-809F-8941-9862-54575C48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FA1B4B-8FC0-D64E-AE06-22F96AD7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F69D539-8542-ED41-88FB-B65ECE8EE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5542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4A713-1423-164A-896F-F0A4B18D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09CFE3-36CE-F844-9859-84FF6425B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62F988-8B11-1849-BD2C-60109EDC3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A3CB19-1A1C-9145-9691-C76D6DBCF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72E209-E52C-A84F-B792-F363A868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9813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88C2A68-50E1-DA46-BE07-02D05ABC1F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432F49A-B88D-4E4C-8EC9-1486CD62A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B0DC5A-F906-EF4D-99B2-331FCD7FD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18038D-A8D7-A34E-BB25-4A50188A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B4EBF00-3CE0-3C44-980B-B09110C3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3048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9343647" y="4235851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100047" y="4211003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338859" y="1362700"/>
            <a:ext cx="9515557" cy="2032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338868" y="5292133"/>
            <a:ext cx="9515557" cy="2032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7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2438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427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614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641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672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72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613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7" name="Google Shape;47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972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415600" y="5640967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90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6EC44-E777-374B-A86A-AB1F71B8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B2CCE4-96D6-1243-94EA-B3DDC18B8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00A1AE-D46A-5C42-8C8F-EEA96C7A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99ADE1-B4A2-A64F-A04E-DC5A4EE2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51560C-4198-C94A-8389-C91FDAAC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5719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739800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392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605D7-4CD4-6149-9235-A1F050A4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5D3E4A-BB46-FD4B-B60F-147240CD3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21B471-AAA7-7B43-B078-08A0A4F2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F046A5-FB5E-A54D-A226-9803DAF9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A85751-0B21-4D44-9065-4D676A5C0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190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1BB11C-7F01-034B-814A-FF0C5C8CC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E9A92-09C6-C541-B34B-9B05717F9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F0C369-759F-5843-B436-D0EEF0E9B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376A4EA-6BD3-664C-8280-461E2773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C21D8F1-70BD-CD45-B6B9-5A6F407D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1AA036-1D74-6D4E-9583-C3353410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983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9C8978-77A7-9A48-9AAE-77056FE8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FEDE96-9550-9949-9E09-F9F8F1B53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CFC6172-9EDE-DF4C-997A-0405759BE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C4EFB8-5448-E646-A739-473AF2890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790132-61EA-DB4C-AE19-C7DD0F806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939F347-40A8-A54F-A9D6-FB10EE90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379C2A-89AC-6F46-8E40-E6560892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6CB4C7E-3AB0-9E4B-B39B-32493E63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5256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90458-5D91-2C4D-8600-4F2D770C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D282A2-50CD-3A4C-BB0B-01ECACA3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7673DE6-5964-4848-B5C3-533D7531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F9175F5-4106-1945-BF37-0B2BE1FF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900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57A31BE-53BC-7041-B9F6-E33911BC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46BC634-6927-7643-8B9D-566D5035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8F6D9E-F4F4-B64D-98E7-88103CEE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284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E58EE4-715E-D247-8CB1-35B73339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6A2351-C586-D641-A87A-AAAFD4CB2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6D68DB-9423-D842-9C03-45CCFBA88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6B6C0F-1370-E54C-850A-CCBC2CD4A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92A8FF-5873-BF49-8AFE-80ED45AF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2DCB6D3-6486-194E-B133-A36AC249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11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72EF7-A2DC-6E44-B878-E8E7B43C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3AFA26-AD1D-064B-9375-9D8EE1B7C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37B4B2-FEF5-F644-8766-B8DDFFCB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38F285-AF83-5B4D-95BD-CA9A91A3C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35D88F-6736-064C-9441-9C47A2E7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8AFA3E-991A-DA46-AF8C-91CF3CF15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7478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A660CD8-4BBC-5148-B545-D9F6F8D0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69E9F4-A96E-7245-ABFB-C9802A475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4C4DBE-4A20-0A47-8F8C-7FDAE58A15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14597-E661-1D41-B1E0-99A47A819276}" type="datetimeFigureOut">
              <a:rPr kumimoji="1" lang="zh-TW" altLang="en-US" smtClean="0"/>
              <a:t>2021/7/24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57D362-D00D-3E49-AEB1-AA10D8FCA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4F9123-E4D3-8E4A-B089-6BC37458C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6736D-0700-8146-926E-1CBDD0C9C7E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871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0346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pecu/LawTech/tree/main/Learning-Materials/C1_Python_&#22522;&#30990;_01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zh-TW" altLang="en-US" sz="5400" dirty="0"/>
              <a:t>東吳大學 </a:t>
            </a:r>
            <a:r>
              <a:rPr lang="en-US" altLang="zh-TW" sz="5400" dirty="0"/>
              <a:t>X </a:t>
            </a:r>
            <a:r>
              <a:rPr lang="zh-TW" altLang="en-US" sz="5400" dirty="0"/>
              <a:t>理律學堂</a:t>
            </a:r>
            <a:endParaRPr sz="54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849000" y="3903025"/>
            <a:ext cx="64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zh-TW" altLang="en-US" sz="2400" b="1" dirty="0"/>
              <a:t>法律科技學 </a:t>
            </a:r>
            <a:r>
              <a:rPr lang="en-US" altLang="zh-TW" sz="2400" b="1" dirty="0"/>
              <a:t>– Fundamental</a:t>
            </a:r>
            <a:r>
              <a:rPr lang="zh-TW" altLang="en-US" sz="2400" b="1" dirty="0"/>
              <a:t>（一）</a:t>
            </a:r>
            <a:endParaRPr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1FFB35-7AA4-7843-AB26-A7D32EBB2D62}"/>
              </a:ext>
            </a:extLst>
          </p:cNvPr>
          <p:cNvSpPr/>
          <p:nvPr/>
        </p:nvSpPr>
        <p:spPr>
          <a:xfrm>
            <a:off x="2974428" y="45176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b="1" dirty="0">
                <a:solidFill>
                  <a:srgbClr val="695D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張培莉助教</a:t>
            </a:r>
            <a:b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788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452D33-D8C2-0244-BD3C-96CA1F610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若檔案名稱不是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kumimoji="1" lang="en-US" altLang="zh-TW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ipynb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結尾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FA8CCE-401F-8444-AF67-5230B9570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" t="1406" r="56366" b="50048"/>
          <a:stretch/>
        </p:blipFill>
        <p:spPr>
          <a:xfrm>
            <a:off x="1051034" y="2448910"/>
            <a:ext cx="4035972" cy="266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3B9E837-3278-AA49-8CA5-0F6A8B655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" t="2842" r="56219" b="6941"/>
          <a:stretch/>
        </p:blipFill>
        <p:spPr>
          <a:xfrm>
            <a:off x="7104996" y="2448910"/>
            <a:ext cx="4035972" cy="266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向右箭號 10">
            <a:extLst>
              <a:ext uri="{FF2B5EF4-FFF2-40B4-BE49-F238E27FC236}">
                <a16:creationId xmlns:a16="http://schemas.microsoft.com/office/drawing/2014/main" id="{8FA50160-692A-CE44-A51A-3AB68D72DB91}"/>
              </a:ext>
            </a:extLst>
          </p:cNvPr>
          <p:cNvSpPr/>
          <p:nvPr/>
        </p:nvSpPr>
        <p:spPr>
          <a:xfrm>
            <a:off x="5791200" y="3552497"/>
            <a:ext cx="767255" cy="483475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21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kumimoji="1" lang="en-US" altLang="zh-TW" sz="5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Jupyter</a:t>
            </a:r>
            <a:r>
              <a:rPr kumimoji="1" lang="en-US" altLang="zh-TW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Notebook</a:t>
            </a:r>
            <a:endParaRPr sz="54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基本操作＆資料型態介紹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079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74B3479-E175-3D45-9435-3EC0BF5D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459" y="355665"/>
            <a:ext cx="2223133" cy="110117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471BD3-B6B2-C44C-A8B9-736B9077F5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" b="35479"/>
          <a:stretch/>
        </p:blipFill>
        <p:spPr>
          <a:xfrm>
            <a:off x="0" y="1788260"/>
            <a:ext cx="12192000" cy="49164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EE7A5E-F41A-1E41-8E56-498DB5B4B2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95" t="9173" r="8955" b="5666"/>
          <a:stretch/>
        </p:blipFill>
        <p:spPr>
          <a:xfrm>
            <a:off x="7326366" y="196806"/>
            <a:ext cx="1303283" cy="1418896"/>
          </a:xfrm>
          <a:prstGeom prst="rect">
            <a:avLst/>
          </a:prstGeom>
        </p:spPr>
      </p:pic>
      <p:sp>
        <p:nvSpPr>
          <p:cNvPr id="7" name="向右箭號 6">
            <a:extLst>
              <a:ext uri="{FF2B5EF4-FFF2-40B4-BE49-F238E27FC236}">
                <a16:creationId xmlns:a16="http://schemas.microsoft.com/office/drawing/2014/main" id="{3DB04A18-94A7-B940-AE66-BC206BD1EE26}"/>
              </a:ext>
            </a:extLst>
          </p:cNvPr>
          <p:cNvSpPr/>
          <p:nvPr/>
        </p:nvSpPr>
        <p:spPr>
          <a:xfrm>
            <a:off x="6016831" y="548857"/>
            <a:ext cx="809296" cy="620111"/>
          </a:xfrm>
          <a:prstGeom prst="rightArrow">
            <a:avLst/>
          </a:prstGeom>
          <a:gradFill flip="none" rotWithShape="1">
            <a:gsLst>
              <a:gs pos="13000">
                <a:srgbClr val="3EB049"/>
              </a:gs>
              <a:gs pos="81000">
                <a:srgbClr val="F5660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2456E83-7684-DC4F-A8E1-C214B1C5AE41}"/>
              </a:ext>
            </a:extLst>
          </p:cNvPr>
          <p:cNvSpPr/>
          <p:nvPr/>
        </p:nvSpPr>
        <p:spPr>
          <a:xfrm>
            <a:off x="4854208" y="4901126"/>
            <a:ext cx="676898" cy="4291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打開</a:t>
            </a:r>
            <a:r>
              <a:rPr kumimoji="1" lang="en-US" altLang="zh-TW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Jupyter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後就能看到當下的位置畫面</a:t>
            </a:r>
            <a:endParaRPr sz="3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1F6D349-A2AE-374E-B735-951205A539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2" t="1" r="8142" b="36957"/>
          <a:stretch/>
        </p:blipFill>
        <p:spPr>
          <a:xfrm>
            <a:off x="542932" y="1391425"/>
            <a:ext cx="11106135" cy="5227090"/>
          </a:xfrm>
          <a:prstGeom prst="rect">
            <a:avLst/>
          </a:prstGeom>
        </p:spPr>
      </p:pic>
      <p:sp>
        <p:nvSpPr>
          <p:cNvPr id="14" name="圓角矩形 13">
            <a:extLst>
              <a:ext uri="{FF2B5EF4-FFF2-40B4-BE49-F238E27FC236}">
                <a16:creationId xmlns:a16="http://schemas.microsoft.com/office/drawing/2014/main" id="{6CE3F3E5-3ACA-E947-A467-5EE9BDE6C9B3}"/>
              </a:ext>
            </a:extLst>
          </p:cNvPr>
          <p:cNvSpPr/>
          <p:nvPr/>
        </p:nvSpPr>
        <p:spPr>
          <a:xfrm>
            <a:off x="10643770" y="2782628"/>
            <a:ext cx="497861" cy="2202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AE586D-F53C-0D4E-B51F-B0DC6878C3C2}"/>
              </a:ext>
            </a:extLst>
          </p:cNvPr>
          <p:cNvSpPr txBox="1"/>
          <p:nvPr/>
        </p:nvSpPr>
        <p:spPr>
          <a:xfrm>
            <a:off x="9303658" y="2327963"/>
            <a:ext cx="190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</a:t>
            </a:r>
            <a:r>
              <a:rPr kumimoji="1" lang="en-US" altLang="zh-TW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kumimoji="1" lang="zh-TW" altLang="en-US" sz="1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後可新增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242258F-0FA7-124A-AE9D-E8A7F1B24E81}"/>
              </a:ext>
            </a:extLst>
          </p:cNvPr>
          <p:cNvSpPr txBox="1"/>
          <p:nvPr/>
        </p:nvSpPr>
        <p:spPr>
          <a:xfrm>
            <a:off x="10292793" y="31926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程式畫面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8B9223-6269-4040-9A29-FBD8E3D4B151}"/>
              </a:ext>
            </a:extLst>
          </p:cNvPr>
          <p:cNvSpPr txBox="1"/>
          <p:nvPr/>
        </p:nvSpPr>
        <p:spPr>
          <a:xfrm>
            <a:off x="10386247" y="36297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文字檔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C502A4-CCDE-2144-A769-01EDA45A41DB}"/>
              </a:ext>
            </a:extLst>
          </p:cNvPr>
          <p:cNvSpPr txBox="1"/>
          <p:nvPr/>
        </p:nvSpPr>
        <p:spPr>
          <a:xfrm>
            <a:off x="10386247" y="389794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資料夾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A4F50-B9AB-B049-A4CA-EBFE24E49BA0}"/>
              </a:ext>
            </a:extLst>
          </p:cNvPr>
          <p:cNvSpPr txBox="1"/>
          <p:nvPr/>
        </p:nvSpPr>
        <p:spPr>
          <a:xfrm>
            <a:off x="10386246" y="41671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終端機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sz="3600" dirty="0" err="1"/>
              <a:t>一起建立專案資料夾吧</a:t>
            </a:r>
            <a:r>
              <a:rPr lang="en-US" sz="3600" dirty="0"/>
              <a:t>！</a:t>
            </a:r>
            <a:endParaRPr sz="3600"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Folder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B07226-569E-7042-A9FC-39167D05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25" t="4798" r="8333" b="57757"/>
          <a:stretch/>
        </p:blipFill>
        <p:spPr>
          <a:xfrm>
            <a:off x="7373256" y="1136878"/>
            <a:ext cx="3730172" cy="4584243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1A06808F-E00F-E54F-B616-506EFAF7D394}"/>
              </a:ext>
            </a:extLst>
          </p:cNvPr>
          <p:cNvSpPr/>
          <p:nvPr/>
        </p:nvSpPr>
        <p:spPr>
          <a:xfrm>
            <a:off x="8216046" y="4260544"/>
            <a:ext cx="2102647" cy="397377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並取名為「東吳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理律 法律科技學」</a:t>
            </a:r>
            <a:endParaRPr sz="3200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ACF5AB6-5642-2E41-94D9-3291F32C2F5E}"/>
              </a:ext>
            </a:extLst>
          </p:cNvPr>
          <p:cNvGrpSpPr/>
          <p:nvPr/>
        </p:nvGrpSpPr>
        <p:grpSpPr>
          <a:xfrm>
            <a:off x="-1" y="1683857"/>
            <a:ext cx="12192001" cy="5044376"/>
            <a:chOff x="-1" y="1146836"/>
            <a:chExt cx="12192001" cy="504437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8D480AD-F801-4249-BD15-B99E989D0F75}"/>
                </a:ext>
              </a:extLst>
            </p:cNvPr>
            <p:cNvGrpSpPr/>
            <p:nvPr/>
          </p:nvGrpSpPr>
          <p:grpSpPr>
            <a:xfrm>
              <a:off x="-1" y="1146836"/>
              <a:ext cx="12192001" cy="5044376"/>
              <a:chOff x="865394" y="1557926"/>
              <a:chExt cx="10244567" cy="4239212"/>
            </a:xfrm>
          </p:grpSpPr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C9F3D6CA-3AAF-BC4E-BE37-342AB0D6054A}"/>
                  </a:ext>
                </a:extLst>
              </p:cNvPr>
              <p:cNvGrpSpPr/>
              <p:nvPr/>
            </p:nvGrpSpPr>
            <p:grpSpPr>
              <a:xfrm>
                <a:off x="865394" y="1557926"/>
                <a:ext cx="10244567" cy="4239212"/>
                <a:chOff x="1539764" y="1557926"/>
                <a:chExt cx="9112471" cy="3780056"/>
              </a:xfrm>
            </p:grpSpPr>
            <p:pic>
              <p:nvPicPr>
                <p:cNvPr id="17" name="圖片 16">
                  <a:extLst>
                    <a:ext uri="{FF2B5EF4-FFF2-40B4-BE49-F238E27FC236}">
                      <a16:creationId xmlns:a16="http://schemas.microsoft.com/office/drawing/2014/main" id="{F6724451-4B60-B941-8E96-F7CE1FD384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621" t="5671" r="8333" b="40422"/>
                <a:stretch/>
              </p:blipFill>
              <p:spPr>
                <a:xfrm>
                  <a:off x="1539764" y="1557926"/>
                  <a:ext cx="9112470" cy="369698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62A9CA4-AC7F-5243-96C0-747ACC713D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621" t="91503" r="8333"/>
                <a:stretch/>
              </p:blipFill>
              <p:spPr>
                <a:xfrm>
                  <a:off x="1539765" y="4755242"/>
                  <a:ext cx="9112470" cy="582740"/>
                </a:xfrm>
                <a:prstGeom prst="rect">
                  <a:avLst/>
                </a:prstGeom>
              </p:spPr>
            </p:pic>
          </p:grpSp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ABF9A10A-FEB1-5043-A194-BBC7FCE42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9271" y="2754444"/>
                <a:ext cx="850667" cy="238602"/>
              </a:xfrm>
              <a:prstGeom prst="rect">
                <a:avLst/>
              </a:prstGeom>
            </p:spPr>
          </p:pic>
        </p:grp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908BA4FF-A818-3045-8EDE-D2A36EF820AF}"/>
                </a:ext>
              </a:extLst>
            </p:cNvPr>
            <p:cNvSpPr/>
            <p:nvPr/>
          </p:nvSpPr>
          <p:spPr>
            <a:xfrm>
              <a:off x="235373" y="2175394"/>
              <a:ext cx="633871" cy="2404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A84EA65-B442-4A46-AC1C-67E48D6D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8533" y="1464285"/>
              <a:ext cx="7145901" cy="2205021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2C0F24-9A3A-AD4E-8902-D3F7354CD57B}"/>
              </a:ext>
            </a:extLst>
          </p:cNvPr>
          <p:cNvSpPr txBox="1"/>
          <p:nvPr/>
        </p:nvSpPr>
        <p:spPr>
          <a:xfrm>
            <a:off x="3742303" y="4740926"/>
            <a:ext cx="5027338" cy="1287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STEP1 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勾選新增的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Untitled Folder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STEP2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點擊左上方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Rename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STEP3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將名稱更改為「東吳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理律 法律科技學」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進入剛剛建立的資料夾後，即可在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一個程式檔</a:t>
            </a:r>
            <a:b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C4A4FA4-EBDC-DB42-BFE4-616719DFC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7" r="8465" b="55132"/>
          <a:stretch/>
        </p:blipFill>
        <p:spPr>
          <a:xfrm>
            <a:off x="0" y="2061029"/>
            <a:ext cx="12192000" cy="4089722"/>
          </a:xfrm>
          <a:prstGeom prst="rect">
            <a:avLst/>
          </a:prstGeom>
        </p:spPr>
      </p:pic>
      <p:sp>
        <p:nvSpPr>
          <p:cNvPr id="8" name="圓角矩形 7">
            <a:extLst>
              <a:ext uri="{FF2B5EF4-FFF2-40B4-BE49-F238E27FC236}">
                <a16:creationId xmlns:a16="http://schemas.microsoft.com/office/drawing/2014/main" id="{EE17919C-5E2C-4345-81F8-DDC774D58C2A}"/>
              </a:ext>
            </a:extLst>
          </p:cNvPr>
          <p:cNvSpPr/>
          <p:nvPr/>
        </p:nvSpPr>
        <p:spPr>
          <a:xfrm>
            <a:off x="10064675" y="4028317"/>
            <a:ext cx="1532239" cy="28957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立刻來建立我們的第一支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程式吧！</a:t>
            </a:r>
            <a:endParaRPr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48D0F4-CB6A-1C4E-85E5-CB49A0C7D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28" t="9055" r="8333" b="40794"/>
          <a:stretch/>
        </p:blipFill>
        <p:spPr>
          <a:xfrm>
            <a:off x="0" y="2143561"/>
            <a:ext cx="12192000" cy="4574517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9A2E232C-8EB3-2E48-BCF0-1B6A25FDE1B9}"/>
              </a:ext>
            </a:extLst>
          </p:cNvPr>
          <p:cNvSpPr/>
          <p:nvPr/>
        </p:nvSpPr>
        <p:spPr>
          <a:xfrm>
            <a:off x="1540047" y="2172589"/>
            <a:ext cx="893515" cy="2684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BCC4BF7-96AF-D841-BA4E-2C6AAA4F7873}"/>
              </a:ext>
            </a:extLst>
          </p:cNvPr>
          <p:cNvSpPr txBox="1"/>
          <p:nvPr/>
        </p:nvSpPr>
        <p:spPr>
          <a:xfrm>
            <a:off x="1073733" y="179049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點擊即可變更檔名</a:t>
            </a:r>
            <a:endParaRPr kumimoji="1" lang="en-US" altLang="zh-TW" sz="1600" b="1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47CF23-4AB6-ED46-A7D1-6C641B467C3F}"/>
              </a:ext>
            </a:extLst>
          </p:cNvPr>
          <p:cNvSpPr txBox="1"/>
          <p:nvPr/>
        </p:nvSpPr>
        <p:spPr>
          <a:xfrm>
            <a:off x="4344526" y="4675935"/>
            <a:ext cx="3502947" cy="1472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請照著畫面輸入</a:t>
            </a:r>
            <a:endParaRPr kumimoji="1" lang="en-US" altLang="zh-TW" sz="2000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kumimoji="1"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“Hello World!”</a:t>
            </a:r>
            <a:r>
              <a:rPr kumimoji="1" lang="en-US" altLang="zh-TW" sz="2400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並使用</a:t>
            </a:r>
            <a:r>
              <a:rPr kumimoji="1" lang="en-US" altLang="zh-TW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Shift+ Enter</a:t>
            </a:r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鍵執行</a:t>
            </a:r>
            <a:endParaRPr kumimoji="1"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691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恭喜你寫出了第一隻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程式！</a:t>
            </a:r>
            <a:endParaRPr sz="3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EE95833-D623-3B42-8880-15160438F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3" t="9146" r="8388" b="36898"/>
          <a:stretch/>
        </p:blipFill>
        <p:spPr>
          <a:xfrm>
            <a:off x="0" y="1790493"/>
            <a:ext cx="12192000" cy="49275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749C109-6F6D-A241-825B-37D27D6E6B19}"/>
              </a:ext>
            </a:extLst>
          </p:cNvPr>
          <p:cNvSpPr txBox="1"/>
          <p:nvPr/>
        </p:nvSpPr>
        <p:spPr>
          <a:xfrm>
            <a:off x="1628119" y="4688047"/>
            <a:ext cx="3135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kumimoji="1" lang="zh-TW" altLang="en-US" sz="28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8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要印的資料</a:t>
            </a:r>
            <a:r>
              <a:rPr kumimoji="1" lang="en-US" altLang="zh-TW" sz="28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8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446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8168FB-4389-D440-9F0A-E4ED6145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上傳剛剛下載的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ipynb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114B86A-FCDA-454C-9CF7-CF6DD7E7F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8" t="-1" r="8430" b="55758"/>
          <a:stretch/>
        </p:blipFill>
        <p:spPr>
          <a:xfrm>
            <a:off x="0" y="1724699"/>
            <a:ext cx="12199363" cy="40665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311FD9-BC1B-9446-967E-F3F7B9EB6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" t="2842" r="56219" b="6941"/>
          <a:stretch/>
        </p:blipFill>
        <p:spPr>
          <a:xfrm>
            <a:off x="4219904" y="3782715"/>
            <a:ext cx="3752191" cy="2481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27635CD-14D4-6C4D-A8FE-D1C3D8590F9A}"/>
              </a:ext>
            </a:extLst>
          </p:cNvPr>
          <p:cNvSpPr txBox="1"/>
          <p:nvPr/>
        </p:nvSpPr>
        <p:spPr>
          <a:xfrm>
            <a:off x="10415751" y="281677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 1</a:t>
            </a:r>
            <a:endParaRPr kumimoji="1" lang="zh-TW" altLang="en-US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2699A4-C5FD-CD41-845E-706CABD5E119}"/>
              </a:ext>
            </a:extLst>
          </p:cNvPr>
          <p:cNvSpPr/>
          <p:nvPr/>
        </p:nvSpPr>
        <p:spPr>
          <a:xfrm>
            <a:off x="6926946" y="5023674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 2</a:t>
            </a:r>
            <a:endParaRPr kumimoji="1" lang="zh-TW" altLang="en-US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6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3617684" y="3429000"/>
            <a:ext cx="49566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239982" y="2935517"/>
            <a:ext cx="3712030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Anaconda</a:t>
            </a:r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526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5DFF4E-A325-2140-BA90-0A1D4927F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再點擊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Upload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即可完成檔案上傳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8D37F22-60DE-8C46-9A31-2B9A9FB74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7" r="8239" b="55406"/>
          <a:stretch/>
        </p:blipFill>
        <p:spPr>
          <a:xfrm>
            <a:off x="0" y="1724699"/>
            <a:ext cx="12192000" cy="4068388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C3D6A5F2-48F8-A242-8F37-DA12771B6ED5}"/>
              </a:ext>
            </a:extLst>
          </p:cNvPr>
          <p:cNvSpPr/>
          <p:nvPr/>
        </p:nvSpPr>
        <p:spPr>
          <a:xfrm>
            <a:off x="9249104" y="3915601"/>
            <a:ext cx="924910" cy="304801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5034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87217-11B8-9A43-8C8E-0790784A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TW" altLang="en-US" dirty="0"/>
              <a:t>恭喜你成功上傳檔案！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363EE5-DD24-2C4D-BFB6-692081900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6" r="8238" b="44931"/>
          <a:stretch/>
        </p:blipFill>
        <p:spPr>
          <a:xfrm>
            <a:off x="0" y="1724699"/>
            <a:ext cx="12192000" cy="50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kumimoji="1" lang="zh-TW" alt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變數型態認識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bool</a:t>
            </a:r>
            <a:endParaRPr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8C203E7-2300-2C49-9E68-CFA17BA5B973}"/>
              </a:ext>
            </a:extLst>
          </p:cNvPr>
          <p:cNvSpPr txBox="1"/>
          <p:nvPr/>
        </p:nvSpPr>
        <p:spPr>
          <a:xfrm>
            <a:off x="4054584" y="43284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整數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9D60EB-0BA3-5047-A69E-81136085522E}"/>
              </a:ext>
            </a:extLst>
          </p:cNvPr>
          <p:cNvSpPr txBox="1"/>
          <p:nvPr/>
        </p:nvSpPr>
        <p:spPr>
          <a:xfrm>
            <a:off x="5008330" y="43194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浮點數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8A9CB56-1D34-704C-B52B-50D34B22F545}"/>
              </a:ext>
            </a:extLst>
          </p:cNvPr>
          <p:cNvSpPr txBox="1"/>
          <p:nvPr/>
        </p:nvSpPr>
        <p:spPr>
          <a:xfrm>
            <a:off x="6245746" y="43284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字串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8A8DBF-9449-394F-903B-D4CAD7FC7B81}"/>
              </a:ext>
            </a:extLst>
          </p:cNvPr>
          <p:cNvSpPr txBox="1"/>
          <p:nvPr/>
        </p:nvSpPr>
        <p:spPr>
          <a:xfrm>
            <a:off x="7188047" y="4328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布林值</a:t>
            </a:r>
          </a:p>
        </p:txBody>
      </p:sp>
    </p:spTree>
    <p:extLst>
      <p:ext uri="{BB962C8B-B14F-4D97-AF65-F5344CB8AC3E}">
        <p14:creationId xmlns:p14="http://schemas.microsoft.com/office/powerpoint/2010/main" val="18694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變數是什麼？</a:t>
            </a:r>
            <a:endParaRPr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AB736E-1DCB-5D4F-A9FB-5DCADF9FD000}"/>
              </a:ext>
            </a:extLst>
          </p:cNvPr>
          <p:cNvSpPr txBox="1"/>
          <p:nvPr/>
        </p:nvSpPr>
        <p:spPr>
          <a:xfrm>
            <a:off x="3310902" y="1825883"/>
            <a:ext cx="5763116" cy="959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在寫程式時，一定都會使用到宣告變數</a:t>
            </a:r>
            <a:endParaRPr kumimoji="1" lang="en-US" altLang="zh-TW" sz="20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其實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宣告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指的就是透過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等號（</a:t>
            </a: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賦予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變數一個值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0AEA1B-9C38-2641-828F-AD5CF19E5332}"/>
              </a:ext>
            </a:extLst>
          </p:cNvPr>
          <p:cNvSpPr txBox="1"/>
          <p:nvPr/>
        </p:nvSpPr>
        <p:spPr>
          <a:xfrm>
            <a:off x="4197765" y="4062320"/>
            <a:ext cx="36006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000" dirty="0">
                <a:solidFill>
                  <a:schemeClr val="bg2">
                    <a:lumMod val="50000"/>
                  </a:schemeClr>
                </a:solidFill>
                <a:latin typeface="Calibri" panose="020F0502020204030204"/>
              </a:rPr>
              <a:t>Num = 500</a:t>
            </a:r>
            <a:endParaRPr kumimoji="1" lang="zh-TW" altLang="en-US" sz="6000" dirty="0">
              <a:solidFill>
                <a:schemeClr val="bg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74224B08-F6FA-E64F-87FA-1E14F15F7533}"/>
              </a:ext>
            </a:extLst>
          </p:cNvPr>
          <p:cNvSpPr/>
          <p:nvPr/>
        </p:nvSpPr>
        <p:spPr>
          <a:xfrm>
            <a:off x="4197765" y="4223418"/>
            <a:ext cx="1677503" cy="724587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22254526-2D02-0A4A-B19C-BF52EDD57EA8}"/>
              </a:ext>
            </a:extLst>
          </p:cNvPr>
          <p:cNvSpPr/>
          <p:nvPr/>
        </p:nvSpPr>
        <p:spPr>
          <a:xfrm>
            <a:off x="6410229" y="4223417"/>
            <a:ext cx="1388201" cy="75261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2F645B8-F421-7F45-AED6-4932265E8E45}"/>
              </a:ext>
            </a:extLst>
          </p:cNvPr>
          <p:cNvCxnSpPr>
            <a:cxnSpLocks/>
          </p:cNvCxnSpPr>
          <p:nvPr/>
        </p:nvCxnSpPr>
        <p:spPr>
          <a:xfrm flipH="1">
            <a:off x="3284468" y="4599723"/>
            <a:ext cx="913297" cy="678483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15388F9-016C-9A41-96DD-6A78CD935177}"/>
              </a:ext>
            </a:extLst>
          </p:cNvPr>
          <p:cNvSpPr txBox="1"/>
          <p:nvPr/>
        </p:nvSpPr>
        <p:spPr>
          <a:xfrm>
            <a:off x="1550488" y="5557220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左邊為變數（</a:t>
            </a:r>
            <a:r>
              <a:rPr kumimoji="1" lang="en-US" altLang="zh-TW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Variable</a:t>
            </a:r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8C00FFC-9DD2-C248-95BB-8D93CBF0F13C}"/>
              </a:ext>
            </a:extLst>
          </p:cNvPr>
          <p:cNvSpPr txBox="1"/>
          <p:nvPr/>
        </p:nvSpPr>
        <p:spPr>
          <a:xfrm>
            <a:off x="5330686" y="359008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以等號做區隔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BD713F9-A479-7749-99CD-E7E8D7460BDF}"/>
              </a:ext>
            </a:extLst>
          </p:cNvPr>
          <p:cNvCxnSpPr>
            <a:cxnSpLocks/>
          </p:cNvCxnSpPr>
          <p:nvPr/>
        </p:nvCxnSpPr>
        <p:spPr>
          <a:xfrm>
            <a:off x="7798430" y="4585711"/>
            <a:ext cx="1060562" cy="653369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3C5C175-AD5C-FF4A-8659-FF5523F558E4}"/>
              </a:ext>
            </a:extLst>
          </p:cNvPr>
          <p:cNvSpPr txBox="1"/>
          <p:nvPr/>
        </p:nvSpPr>
        <p:spPr>
          <a:xfrm>
            <a:off x="8160127" y="5557220"/>
            <a:ext cx="36471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右邊為要賦予的值</a:t>
            </a:r>
            <a:endParaRPr kumimoji="1" lang="en-US" altLang="zh-TW" sz="2000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可以是數字、文字或是一段運算式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43FB93F-212A-7541-95C5-8E4E0C54DEC7}"/>
              </a:ext>
            </a:extLst>
          </p:cNvPr>
          <p:cNvSpPr/>
          <p:nvPr/>
        </p:nvSpPr>
        <p:spPr>
          <a:xfrm>
            <a:off x="3210837" y="2943892"/>
            <a:ext cx="5963245" cy="791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196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kumimoji="1" lang="zh-TW" altLang="en-US" sz="3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變數如何命名？</a:t>
            </a:r>
            <a:endParaRPr sz="3600" dirty="0"/>
          </a:p>
        </p:txBody>
      </p:sp>
      <p:sp>
        <p:nvSpPr>
          <p:cNvPr id="113" name="Google Shape;113;p21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zh-TW" altLang="en-US" sz="2400" dirty="0"/>
              <a:t>變數的命名有幾個需要注意的地方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3357FA9-AB6D-6448-AD4B-0C7771FF45A0}"/>
              </a:ext>
            </a:extLst>
          </p:cNvPr>
          <p:cNvSpPr txBox="1"/>
          <p:nvPr/>
        </p:nvSpPr>
        <p:spPr>
          <a:xfrm>
            <a:off x="6610077" y="1891463"/>
            <a:ext cx="5070619" cy="3075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只能包含英文、數字和底線</a:t>
            </a:r>
            <a:endParaRPr kumimoji="1"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不能是保留字 </a:t>
            </a:r>
            <a:r>
              <a:rPr kumimoji="1"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 : int</a:t>
            </a: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float</a:t>
            </a: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英文大小寫不同即視為不同變數名稱</a:t>
            </a:r>
            <a:endParaRPr kumimoji="1"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變數名稱不能有空格，通常用底線替換 </a:t>
            </a:r>
            <a:endParaRPr kumimoji="1"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 : </a:t>
            </a:r>
            <a:r>
              <a:rPr kumimoji="1" lang="en-US" altLang="zh-TW" sz="20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number_id</a:t>
            </a:r>
            <a:r>
              <a:rPr kumimoji="1"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UserName</a:t>
            </a:r>
            <a:endParaRPr kumimoji="1"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377F6D1-8238-A04F-8114-CD9D57CC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833"/>
            <a:ext cx="12192000" cy="541033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53E6CEA-00A0-484A-8861-E36C39EEBC5B}"/>
              </a:ext>
            </a:extLst>
          </p:cNvPr>
          <p:cNvSpPr txBox="1"/>
          <p:nvPr/>
        </p:nvSpPr>
        <p:spPr>
          <a:xfrm>
            <a:off x="5868731" y="4530716"/>
            <a:ext cx="41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看一下大小寫字母是否會影響變數宣告</a:t>
            </a:r>
          </a:p>
        </p:txBody>
      </p:sp>
    </p:spTree>
    <p:extLst>
      <p:ext uri="{BB962C8B-B14F-4D97-AF65-F5344CB8AC3E}">
        <p14:creationId xmlns:p14="http://schemas.microsoft.com/office/powerpoint/2010/main" val="3216906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變數型態認識</a:t>
            </a:r>
            <a:endParaRPr dirty="0"/>
          </a:p>
        </p:txBody>
      </p:sp>
      <p:graphicFrame>
        <p:nvGraphicFramePr>
          <p:cNvPr id="4" name="表格 2">
            <a:extLst>
              <a:ext uri="{FF2B5EF4-FFF2-40B4-BE49-F238E27FC236}">
                <a16:creationId xmlns:a16="http://schemas.microsoft.com/office/drawing/2014/main" id="{2A5BC858-B754-6140-B92A-C2431A3A8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69959"/>
              </p:ext>
            </p:extLst>
          </p:nvPr>
        </p:nvGraphicFramePr>
        <p:xfrm>
          <a:off x="1187449" y="2908300"/>
          <a:ext cx="9817102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135">
                  <a:extLst>
                    <a:ext uri="{9D8B030D-6E8A-4147-A177-3AD203B41FA5}">
                      <a16:colId xmlns:a16="http://schemas.microsoft.com/office/drawing/2014/main" val="3291065365"/>
                    </a:ext>
                  </a:extLst>
                </a:gridCol>
                <a:gridCol w="2164165">
                  <a:extLst>
                    <a:ext uri="{9D8B030D-6E8A-4147-A177-3AD203B41FA5}">
                      <a16:colId xmlns:a16="http://schemas.microsoft.com/office/drawing/2014/main" val="3786514829"/>
                    </a:ext>
                  </a:extLst>
                </a:gridCol>
                <a:gridCol w="2449980">
                  <a:extLst>
                    <a:ext uri="{9D8B030D-6E8A-4147-A177-3AD203B41FA5}">
                      <a16:colId xmlns:a16="http://schemas.microsoft.com/office/drawing/2014/main" val="1470195939"/>
                    </a:ext>
                  </a:extLst>
                </a:gridCol>
                <a:gridCol w="3061822">
                  <a:extLst>
                    <a:ext uri="{9D8B030D-6E8A-4147-A177-3AD203B41FA5}">
                      <a16:colId xmlns:a16="http://schemas.microsoft.com/office/drawing/2014/main" val="2228716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Python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表示式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全名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型態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範例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integer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整數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4......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float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floating-point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浮點數（小數點）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3.141592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88.25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3.0......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4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string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字串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“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需用引號包起來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”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'30'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5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boolean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布林值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True &amp; False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93997"/>
                  </a:ext>
                </a:extLst>
              </a:tr>
            </a:tbl>
          </a:graphicData>
        </a:graphic>
      </p:graphicFrame>
      <p:sp>
        <p:nvSpPr>
          <p:cNvPr id="5" name="向右箭號 4">
            <a:extLst>
              <a:ext uri="{FF2B5EF4-FFF2-40B4-BE49-F238E27FC236}">
                <a16:creationId xmlns:a16="http://schemas.microsoft.com/office/drawing/2014/main" id="{4CB7DCC1-895D-A84F-9638-4D1F1FA57E5E}"/>
              </a:ext>
            </a:extLst>
          </p:cNvPr>
          <p:cNvSpPr/>
          <p:nvPr/>
        </p:nvSpPr>
        <p:spPr>
          <a:xfrm>
            <a:off x="723900" y="3340100"/>
            <a:ext cx="2921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F42F9444-8C2D-C44A-B9F7-20409FC69A1E}"/>
              </a:ext>
            </a:extLst>
          </p:cNvPr>
          <p:cNvSpPr/>
          <p:nvPr/>
        </p:nvSpPr>
        <p:spPr>
          <a:xfrm>
            <a:off x="723900" y="3721100"/>
            <a:ext cx="2921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48BDE829-CD00-2F4A-8B44-A8529815F8C2}"/>
              </a:ext>
            </a:extLst>
          </p:cNvPr>
          <p:cNvSpPr/>
          <p:nvPr/>
        </p:nvSpPr>
        <p:spPr>
          <a:xfrm>
            <a:off x="723900" y="4102100"/>
            <a:ext cx="2921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A71CF875-E3C0-5547-BAC2-A49C75E0F5A1}"/>
              </a:ext>
            </a:extLst>
          </p:cNvPr>
          <p:cNvSpPr/>
          <p:nvPr/>
        </p:nvSpPr>
        <p:spPr>
          <a:xfrm>
            <a:off x="723900" y="4483100"/>
            <a:ext cx="292100" cy="228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117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運算子認識</a:t>
            </a:r>
            <a:endParaRPr dirty="0"/>
          </a:p>
        </p:txBody>
      </p:sp>
      <p:graphicFrame>
        <p:nvGraphicFramePr>
          <p:cNvPr id="16" name="表格 2">
            <a:extLst>
              <a:ext uri="{FF2B5EF4-FFF2-40B4-BE49-F238E27FC236}">
                <a16:creationId xmlns:a16="http://schemas.microsoft.com/office/drawing/2014/main" id="{8697EC2D-A371-C44F-B135-228A650B9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989981"/>
              </p:ext>
            </p:extLst>
          </p:nvPr>
        </p:nvGraphicFramePr>
        <p:xfrm>
          <a:off x="1187449" y="2385786"/>
          <a:ext cx="9817102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1135">
                  <a:extLst>
                    <a:ext uri="{9D8B030D-6E8A-4147-A177-3AD203B41FA5}">
                      <a16:colId xmlns:a16="http://schemas.microsoft.com/office/drawing/2014/main" val="3291065365"/>
                    </a:ext>
                  </a:extLst>
                </a:gridCol>
                <a:gridCol w="2164165">
                  <a:extLst>
                    <a:ext uri="{9D8B030D-6E8A-4147-A177-3AD203B41FA5}">
                      <a16:colId xmlns:a16="http://schemas.microsoft.com/office/drawing/2014/main" val="3786514829"/>
                    </a:ext>
                  </a:extLst>
                </a:gridCol>
                <a:gridCol w="2449980">
                  <a:extLst>
                    <a:ext uri="{9D8B030D-6E8A-4147-A177-3AD203B41FA5}">
                      <a16:colId xmlns:a16="http://schemas.microsoft.com/office/drawing/2014/main" val="1470195939"/>
                    </a:ext>
                  </a:extLst>
                </a:gridCol>
                <a:gridCol w="3061822">
                  <a:extLst>
                    <a:ext uri="{9D8B030D-6E8A-4147-A177-3AD203B41FA5}">
                      <a16:colId xmlns:a16="http://schemas.microsoft.com/office/drawing/2014/main" val="2228716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表示式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運算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表示式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運算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254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+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**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次方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92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//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取整數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24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*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乘法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%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取餘數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95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除法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 )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括號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93997"/>
                  </a:ext>
                </a:extLst>
              </a:tr>
            </a:tbl>
          </a:graphicData>
        </a:graphic>
      </p:graphicFrame>
      <p:sp>
        <p:nvSpPr>
          <p:cNvPr id="22" name="標題 1">
            <a:extLst>
              <a:ext uri="{FF2B5EF4-FFF2-40B4-BE49-F238E27FC236}">
                <a16:creationId xmlns:a16="http://schemas.microsoft.com/office/drawing/2014/main" id="{5861D2F4-54E7-C243-A3B6-B8E86CB19DDA}"/>
              </a:ext>
            </a:extLst>
          </p:cNvPr>
          <p:cNvSpPr txBox="1">
            <a:spLocks/>
          </p:cNvSpPr>
          <p:nvPr/>
        </p:nvSpPr>
        <p:spPr>
          <a:xfrm>
            <a:off x="2200274" y="5114925"/>
            <a:ext cx="7791451" cy="4640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en-US" altLang="zh-TW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的運算中一樣是</a:t>
            </a:r>
            <a:r>
              <a:rPr kumimoji="1" lang="zh-TW" altLang="en-US" sz="24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「先乘除，後加減，有括號先做！」</a:t>
            </a:r>
          </a:p>
        </p:txBody>
      </p:sp>
    </p:spTree>
    <p:extLst>
      <p:ext uri="{BB962C8B-B14F-4D97-AF65-F5344CB8AC3E}">
        <p14:creationId xmlns:p14="http://schemas.microsoft.com/office/powerpoint/2010/main" val="461038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6657" y="2957400"/>
            <a:ext cx="11558686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那我們就進入程式碼實作部分，讓大家更能理解不同變數型態的差別吧！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642195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239985" y="3429000"/>
            <a:ext cx="371203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466771" y="2935512"/>
            <a:ext cx="3258457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數值型態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74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網頁搜尋：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Anaconda </a:t>
            </a:r>
            <a:b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 </a:t>
            </a:r>
            <a:b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網址搜尋：</a:t>
            </a:r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 https://www.anaconda.com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FB4D1E-3DEC-1B4E-831B-B0B970F87C58}"/>
              </a:ext>
            </a:extLst>
          </p:cNvPr>
          <p:cNvGrpSpPr/>
          <p:nvPr/>
        </p:nvGrpSpPr>
        <p:grpSpPr>
          <a:xfrm>
            <a:off x="1868373" y="2714214"/>
            <a:ext cx="8455247" cy="3516614"/>
            <a:chOff x="1868373" y="2728731"/>
            <a:chExt cx="8455247" cy="35166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E9B6B19-E94C-6546-9127-92F60B9A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8373" y="2728731"/>
              <a:ext cx="8455247" cy="35166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DD0EA51C-8D31-134C-B9DD-DD6D9C7D6DF4}"/>
                </a:ext>
              </a:extLst>
            </p:cNvPr>
            <p:cNvSpPr/>
            <p:nvPr/>
          </p:nvSpPr>
          <p:spPr>
            <a:xfrm>
              <a:off x="3274829" y="5188689"/>
              <a:ext cx="6177516" cy="9781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A55E0C7-FDC8-3546-A5E8-4F678E8BC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6" t="29091" r="10643" b="12597"/>
          <a:stretch/>
        </p:blipFill>
        <p:spPr>
          <a:xfrm>
            <a:off x="164275" y="426935"/>
            <a:ext cx="11863449" cy="5634798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44BE199F-38FA-4F43-91BA-A5CE67F86A4A}"/>
              </a:ext>
            </a:extLst>
          </p:cNvPr>
          <p:cNvSpPr/>
          <p:nvPr/>
        </p:nvSpPr>
        <p:spPr>
          <a:xfrm>
            <a:off x="1297264" y="2089136"/>
            <a:ext cx="2182206" cy="4020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E8C6667-029E-BA4F-9599-BF80A72B31CC}"/>
              </a:ext>
            </a:extLst>
          </p:cNvPr>
          <p:cNvSpPr/>
          <p:nvPr/>
        </p:nvSpPr>
        <p:spPr>
          <a:xfrm>
            <a:off x="1297264" y="4405483"/>
            <a:ext cx="2182206" cy="40203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EF925B8-AB3E-274C-ACAB-C1ACE0BACA72}"/>
              </a:ext>
            </a:extLst>
          </p:cNvPr>
          <p:cNvCxnSpPr>
            <a:cxnSpLocks/>
          </p:cNvCxnSpPr>
          <p:nvPr/>
        </p:nvCxnSpPr>
        <p:spPr>
          <a:xfrm>
            <a:off x="3479470" y="2300095"/>
            <a:ext cx="2616530" cy="1124330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B0557A8-846A-694F-A5CC-359C62127A6C}"/>
              </a:ext>
            </a:extLst>
          </p:cNvPr>
          <p:cNvCxnSpPr>
            <a:cxnSpLocks/>
          </p:cNvCxnSpPr>
          <p:nvPr/>
        </p:nvCxnSpPr>
        <p:spPr>
          <a:xfrm flipV="1">
            <a:off x="3479470" y="3429000"/>
            <a:ext cx="2616529" cy="1177502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773D6E2-E19C-0745-BDE6-9FC099946EBD}"/>
              </a:ext>
            </a:extLst>
          </p:cNvPr>
          <p:cNvSpPr txBox="1"/>
          <p:nvPr/>
        </p:nvSpPr>
        <p:spPr>
          <a:xfrm>
            <a:off x="6266877" y="3244334"/>
            <a:ext cx="3840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直接輸入數字並不會照成程式碼錯誤</a:t>
            </a:r>
          </a:p>
        </p:txBody>
      </p:sp>
    </p:spTree>
    <p:extLst>
      <p:ext uri="{BB962C8B-B14F-4D97-AF65-F5344CB8AC3E}">
        <p14:creationId xmlns:p14="http://schemas.microsoft.com/office/powerpoint/2010/main" val="3966560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D524D208-BEA7-D44B-A6B4-234343BB2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6" t="29091" r="10643" b="12597"/>
          <a:stretch/>
        </p:blipFill>
        <p:spPr>
          <a:xfrm>
            <a:off x="164275" y="426935"/>
            <a:ext cx="11863449" cy="5634798"/>
          </a:xfrm>
          <a:prstGeom prst="rect">
            <a:avLst/>
          </a:prstGeom>
        </p:spPr>
      </p:pic>
      <p:sp>
        <p:nvSpPr>
          <p:cNvPr id="17" name="圓角矩形 16">
            <a:extLst>
              <a:ext uri="{FF2B5EF4-FFF2-40B4-BE49-F238E27FC236}">
                <a16:creationId xmlns:a16="http://schemas.microsoft.com/office/drawing/2014/main" id="{448235C4-85BD-764A-A974-D4ADDB42047F}"/>
              </a:ext>
            </a:extLst>
          </p:cNvPr>
          <p:cNvSpPr/>
          <p:nvPr/>
        </p:nvSpPr>
        <p:spPr>
          <a:xfrm>
            <a:off x="1297263" y="2471786"/>
            <a:ext cx="2526591" cy="61579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9C4E7F8E-D11C-6144-82D0-DF69AE889877}"/>
              </a:ext>
            </a:extLst>
          </p:cNvPr>
          <p:cNvSpPr/>
          <p:nvPr/>
        </p:nvSpPr>
        <p:spPr>
          <a:xfrm>
            <a:off x="1297264" y="4773619"/>
            <a:ext cx="2526590" cy="615798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F182E0FB-2522-AF47-A9B8-0626D3E5498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23854" y="2779685"/>
            <a:ext cx="2272146" cy="990732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3E8F271-8371-FB49-BE4C-08D9E1F1843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823854" y="3770417"/>
            <a:ext cx="2272146" cy="1311101"/>
          </a:xfrm>
          <a:prstGeom prst="line">
            <a:avLst/>
          </a:prstGeom>
          <a:noFill/>
          <a:ln w="254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A490A9-AEEA-AB4C-BF24-63FAA2C1632B}"/>
              </a:ext>
            </a:extLst>
          </p:cNvPr>
          <p:cNvSpPr txBox="1"/>
          <p:nvPr/>
        </p:nvSpPr>
        <p:spPr>
          <a:xfrm>
            <a:off x="6292607" y="3585751"/>
            <a:ext cx="438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可直接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出數字，或是利用宣告的方式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13C12F-4775-1A44-B8A1-E3B4F5BEE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7" r="2797"/>
          <a:stretch/>
        </p:blipFill>
        <p:spPr>
          <a:xfrm>
            <a:off x="94586" y="259429"/>
            <a:ext cx="11850012" cy="6339137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3D6A0870-77EC-5C40-806C-5BC1C2A8FCD7}"/>
              </a:ext>
            </a:extLst>
          </p:cNvPr>
          <p:cNvSpPr/>
          <p:nvPr/>
        </p:nvSpPr>
        <p:spPr>
          <a:xfrm>
            <a:off x="2238107" y="2041190"/>
            <a:ext cx="1014833" cy="220157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0DCC1EB-54E0-764C-A16F-0E7C55863CA1}"/>
              </a:ext>
            </a:extLst>
          </p:cNvPr>
          <p:cNvCxnSpPr/>
          <p:nvPr/>
        </p:nvCxnSpPr>
        <p:spPr>
          <a:xfrm>
            <a:off x="3739077" y="2153102"/>
            <a:ext cx="1381612" cy="0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271949D-A78B-AC43-9A16-F3AA2CDCD230}"/>
              </a:ext>
            </a:extLst>
          </p:cNvPr>
          <p:cNvSpPr txBox="1"/>
          <p:nvPr/>
        </p:nvSpPr>
        <p:spPr>
          <a:xfrm>
            <a:off x="5396461" y="1966602"/>
            <a:ext cx="31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可利用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type(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)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查看變數型態！</a:t>
            </a:r>
          </a:p>
        </p:txBody>
      </p:sp>
    </p:spTree>
    <p:extLst>
      <p:ext uri="{BB962C8B-B14F-4D97-AF65-F5344CB8AC3E}">
        <p14:creationId xmlns:p14="http://schemas.microsoft.com/office/powerpoint/2010/main" val="17959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1A19EC-4823-A142-AD74-31C68040D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3"/>
          <a:stretch/>
        </p:blipFill>
        <p:spPr>
          <a:xfrm>
            <a:off x="-1" y="1962331"/>
            <a:ext cx="12192001" cy="2759703"/>
          </a:xfrm>
          <a:prstGeom prst="rect">
            <a:avLst/>
          </a:prstGeom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+=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-+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*=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/=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進行運算！</a:t>
            </a:r>
            <a:endParaRPr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DB2E955-A065-2349-B78A-3483E5534E6D}"/>
              </a:ext>
            </a:extLst>
          </p:cNvPr>
          <p:cNvSpPr txBox="1"/>
          <p:nvPr/>
        </p:nvSpPr>
        <p:spPr>
          <a:xfrm>
            <a:off x="4962525" y="4324350"/>
            <a:ext cx="226695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 += b</a:t>
            </a:r>
            <a:endParaRPr kumimoji="1" lang="zh-TW" altLang="en-US" sz="36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1CE4456-F264-2A4C-8482-7942231380EE}"/>
              </a:ext>
            </a:extLst>
          </p:cNvPr>
          <p:cNvSpPr txBox="1"/>
          <p:nvPr/>
        </p:nvSpPr>
        <p:spPr>
          <a:xfrm>
            <a:off x="4069365" y="5971248"/>
            <a:ext cx="388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先進行自身的運算後，再覆蓋回</a:t>
            </a:r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93766FF-6B7F-6545-82A8-A2444BED5B95}"/>
              </a:ext>
            </a:extLst>
          </p:cNvPr>
          <p:cNvSpPr txBox="1"/>
          <p:nvPr/>
        </p:nvSpPr>
        <p:spPr>
          <a:xfrm>
            <a:off x="5343525" y="5147799"/>
            <a:ext cx="1761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en-US" altLang="zh-TW" sz="3600" dirty="0" err="1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a+b</a:t>
            </a:r>
            <a:endParaRPr kumimoji="1" lang="zh-TW" altLang="en-US" sz="3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AE9DFA0-EAFE-684D-A8A1-F3362FD7F73F}"/>
              </a:ext>
            </a:extLst>
          </p:cNvPr>
          <p:cNvSpPr/>
          <p:nvPr/>
        </p:nvSpPr>
        <p:spPr>
          <a:xfrm>
            <a:off x="5343526" y="4325756"/>
            <a:ext cx="1341054" cy="64492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4221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239985" y="3429000"/>
            <a:ext cx="371203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466771" y="2935512"/>
            <a:ext cx="3258457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字串型態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32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C607FC3-96FA-1449-A911-09FA996A680B}"/>
              </a:ext>
            </a:extLst>
          </p:cNvPr>
          <p:cNvGrpSpPr/>
          <p:nvPr/>
        </p:nvGrpSpPr>
        <p:grpSpPr>
          <a:xfrm>
            <a:off x="806734" y="354006"/>
            <a:ext cx="10578531" cy="6149987"/>
            <a:chOff x="806734" y="354006"/>
            <a:chExt cx="10578531" cy="614998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132A98D-96E7-6C4B-8ACE-61B65B12D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90" t="26984" r="10615" b="2699"/>
            <a:stretch/>
          </p:blipFill>
          <p:spPr>
            <a:xfrm>
              <a:off x="806734" y="354006"/>
              <a:ext cx="10578531" cy="6149987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391C0F0-8B94-AB49-8F98-061AC6CE1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2806" y="2040758"/>
              <a:ext cx="1247884" cy="196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07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利用＊做字串的重複列印、用＋做句子合併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8A3B7C-D4AC-3648-8753-6050CE243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6613"/>
            <a:ext cx="12192000" cy="2524774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833FEA5-CC84-1D44-A5FD-6DF2CA15A009}"/>
              </a:ext>
            </a:extLst>
          </p:cNvPr>
          <p:cNvCxnSpPr/>
          <p:nvPr/>
        </p:nvCxnSpPr>
        <p:spPr>
          <a:xfrm>
            <a:off x="1121229" y="4528457"/>
            <a:ext cx="1491342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8BAEDFF-C606-7640-BC5A-B2AC9FE34C46}"/>
              </a:ext>
            </a:extLst>
          </p:cNvPr>
          <p:cNvSpPr txBox="1"/>
          <p:nvPr/>
        </p:nvSpPr>
        <p:spPr>
          <a:xfrm>
            <a:off x="990712" y="4686083"/>
            <a:ext cx="324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用逗點相隔的會有空格在中間</a:t>
            </a:r>
          </a:p>
        </p:txBody>
      </p:sp>
    </p:spTree>
    <p:extLst>
      <p:ext uri="{BB962C8B-B14F-4D97-AF65-F5344CB8AC3E}">
        <p14:creationId xmlns:p14="http://schemas.microsoft.com/office/powerpoint/2010/main" val="382221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239985" y="3429000"/>
            <a:ext cx="371203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844965" y="2935512"/>
            <a:ext cx="2502065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字元</a:t>
            </a:r>
            <a:endParaRPr kumimoji="1" lang="en-US" altLang="zh-TW" sz="40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77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什麼叫做字元（</a:t>
            </a:r>
            <a:r>
              <a:rPr 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Character）？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標題 1">
            <a:extLst>
              <a:ext uri="{FF2B5EF4-FFF2-40B4-BE49-F238E27FC236}">
                <a16:creationId xmlns:a16="http://schemas.microsoft.com/office/drawing/2014/main" id="{7DAF8A00-1E7E-844A-B30B-D5A08E80AFD8}"/>
              </a:ext>
            </a:extLst>
          </p:cNvPr>
          <p:cNvSpPr txBox="1">
            <a:spLocks/>
          </p:cNvSpPr>
          <p:nvPr/>
        </p:nvSpPr>
        <p:spPr>
          <a:xfrm>
            <a:off x="2304586" y="1840234"/>
            <a:ext cx="7341083" cy="92065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在字串中，每一個字都是一個單獨的字元，且利用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記載了位置</a:t>
            </a:r>
            <a:endParaRPr kumimoji="1" lang="en-US" altLang="zh-TW" sz="18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在電腦的世界中，索引（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）是從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開始的！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880ACE6-1C38-DE4D-B3AE-B819E1F824CB}"/>
              </a:ext>
            </a:extLst>
          </p:cNvPr>
          <p:cNvSpPr/>
          <p:nvPr/>
        </p:nvSpPr>
        <p:spPr>
          <a:xfrm>
            <a:off x="2425456" y="3516371"/>
            <a:ext cx="7341083" cy="196977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  <a:p>
            <a:pPr lvl="0" algn="dist"/>
            <a:r>
              <a:rPr kumimoji="1" lang="en-US" altLang="zh-TW" sz="6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x = </a:t>
            </a:r>
            <a:r>
              <a:rPr kumimoji="1" lang="en-US" altLang="zh-TW" sz="6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"Hello </a:t>
            </a:r>
            <a:r>
              <a:rPr kumimoji="1" lang="en-US" altLang="zh-TW" sz="6600" kern="0" dirty="0">
                <a:solidFill>
                  <a:srgbClr val="C00000"/>
                </a:solidFill>
                <a:latin typeface="Calibri" panose="020F0502020204030204"/>
              </a:rPr>
              <a:t>World!"</a:t>
            </a:r>
            <a:endParaRPr kumimoji="1" lang="en-US" altLang="zh-TW" sz="6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AE85BBB8-1253-FF49-AFCA-7585EF55859B}"/>
              </a:ext>
            </a:extLst>
          </p:cNvPr>
          <p:cNvGrpSpPr/>
          <p:nvPr/>
        </p:nvGrpSpPr>
        <p:grpSpPr>
          <a:xfrm>
            <a:off x="4565455" y="3527735"/>
            <a:ext cx="522376" cy="1327464"/>
            <a:chOff x="4565455" y="3382700"/>
            <a:chExt cx="522376" cy="1327464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911D0D4B-19F4-C441-8EA0-F758D72D20D8}"/>
                </a:ext>
              </a:extLst>
            </p:cNvPr>
            <p:cNvSpPr txBox="1"/>
            <p:nvPr/>
          </p:nvSpPr>
          <p:spPr>
            <a:xfrm>
              <a:off x="4606725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圓角矩形 47">
              <a:extLst>
                <a:ext uri="{FF2B5EF4-FFF2-40B4-BE49-F238E27FC236}">
                  <a16:creationId xmlns:a16="http://schemas.microsoft.com/office/drawing/2014/main" id="{54106741-2AB5-9445-9D8C-D048AD0096F5}"/>
                </a:ext>
              </a:extLst>
            </p:cNvPr>
            <p:cNvSpPr/>
            <p:nvPr/>
          </p:nvSpPr>
          <p:spPr>
            <a:xfrm>
              <a:off x="4565455" y="4002278"/>
              <a:ext cx="522376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916344CE-A001-E648-8157-DD34175FEDE7}"/>
              </a:ext>
            </a:extLst>
          </p:cNvPr>
          <p:cNvGrpSpPr/>
          <p:nvPr/>
        </p:nvGrpSpPr>
        <p:grpSpPr>
          <a:xfrm>
            <a:off x="5087831" y="3527735"/>
            <a:ext cx="439837" cy="1327464"/>
            <a:chOff x="5087831" y="3382700"/>
            <a:chExt cx="439837" cy="1327464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E4167997-55E7-3F45-8D72-5A444A4178BF}"/>
                </a:ext>
              </a:extLst>
            </p:cNvPr>
            <p:cNvSpPr txBox="1"/>
            <p:nvPr/>
          </p:nvSpPr>
          <p:spPr>
            <a:xfrm>
              <a:off x="5087831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圓角矩形 50">
              <a:extLst>
                <a:ext uri="{FF2B5EF4-FFF2-40B4-BE49-F238E27FC236}">
                  <a16:creationId xmlns:a16="http://schemas.microsoft.com/office/drawing/2014/main" id="{FCB1F1D0-D061-DD47-833C-7528D496CF54}"/>
                </a:ext>
              </a:extLst>
            </p:cNvPr>
            <p:cNvSpPr/>
            <p:nvPr/>
          </p:nvSpPr>
          <p:spPr>
            <a:xfrm>
              <a:off x="5087831" y="4002278"/>
              <a:ext cx="433292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2B2D91D4-3FB6-D340-9C77-E0EBDD46BC76}"/>
              </a:ext>
            </a:extLst>
          </p:cNvPr>
          <p:cNvGrpSpPr/>
          <p:nvPr/>
        </p:nvGrpSpPr>
        <p:grpSpPr>
          <a:xfrm>
            <a:off x="5432010" y="3512811"/>
            <a:ext cx="439837" cy="1342388"/>
            <a:chOff x="5432010" y="3367776"/>
            <a:chExt cx="439837" cy="1342388"/>
          </a:xfrm>
        </p:grpSpPr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E7880705-5C6C-FA43-813A-97D9FBFA0B08}"/>
                </a:ext>
              </a:extLst>
            </p:cNvPr>
            <p:cNvSpPr txBox="1"/>
            <p:nvPr/>
          </p:nvSpPr>
          <p:spPr>
            <a:xfrm>
              <a:off x="5432010" y="3367776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4" name="圓角矩形 53">
              <a:extLst>
                <a:ext uri="{FF2B5EF4-FFF2-40B4-BE49-F238E27FC236}">
                  <a16:creationId xmlns:a16="http://schemas.microsoft.com/office/drawing/2014/main" id="{EF50A37A-2922-BF4F-A01F-1A32CC0A8F8B}"/>
                </a:ext>
              </a:extLst>
            </p:cNvPr>
            <p:cNvSpPr/>
            <p:nvPr/>
          </p:nvSpPr>
          <p:spPr>
            <a:xfrm>
              <a:off x="5526819" y="4002278"/>
              <a:ext cx="222761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1809ACD-E339-144E-996E-DC69B817B8E3}"/>
              </a:ext>
            </a:extLst>
          </p:cNvPr>
          <p:cNvGrpSpPr/>
          <p:nvPr/>
        </p:nvGrpSpPr>
        <p:grpSpPr>
          <a:xfrm>
            <a:off x="5634496" y="3512811"/>
            <a:ext cx="439837" cy="1342388"/>
            <a:chOff x="5634496" y="3367776"/>
            <a:chExt cx="439837" cy="1342388"/>
          </a:xfrm>
        </p:grpSpPr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3DD07A41-7E55-6F4F-A911-13766B023AD4}"/>
                </a:ext>
              </a:extLst>
            </p:cNvPr>
            <p:cNvSpPr txBox="1"/>
            <p:nvPr/>
          </p:nvSpPr>
          <p:spPr>
            <a:xfrm>
              <a:off x="5634496" y="3367776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圓角矩形 56">
              <a:extLst>
                <a:ext uri="{FF2B5EF4-FFF2-40B4-BE49-F238E27FC236}">
                  <a16:creationId xmlns:a16="http://schemas.microsoft.com/office/drawing/2014/main" id="{B46C67EC-1128-FD4F-B1F9-D6C4852366D5}"/>
                </a:ext>
              </a:extLst>
            </p:cNvPr>
            <p:cNvSpPr/>
            <p:nvPr/>
          </p:nvSpPr>
          <p:spPr>
            <a:xfrm>
              <a:off x="5752367" y="4002278"/>
              <a:ext cx="222761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68DBB67-FBC8-A14D-96D3-FC8EB551D02A}"/>
              </a:ext>
            </a:extLst>
          </p:cNvPr>
          <p:cNvGrpSpPr/>
          <p:nvPr/>
        </p:nvGrpSpPr>
        <p:grpSpPr>
          <a:xfrm>
            <a:off x="5941671" y="3527735"/>
            <a:ext cx="466749" cy="1327464"/>
            <a:chOff x="5941671" y="3382700"/>
            <a:chExt cx="466749" cy="1327464"/>
          </a:xfrm>
        </p:grpSpPr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7AF754A4-0109-0E4C-91AC-DD2C9A0D5F4C}"/>
                </a:ext>
              </a:extLst>
            </p:cNvPr>
            <p:cNvSpPr txBox="1"/>
            <p:nvPr/>
          </p:nvSpPr>
          <p:spPr>
            <a:xfrm>
              <a:off x="5941671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" name="圓角矩形 59">
              <a:extLst>
                <a:ext uri="{FF2B5EF4-FFF2-40B4-BE49-F238E27FC236}">
                  <a16:creationId xmlns:a16="http://schemas.microsoft.com/office/drawing/2014/main" id="{460C49D7-A3B3-CA45-9C83-77352085EFB5}"/>
                </a:ext>
              </a:extLst>
            </p:cNvPr>
            <p:cNvSpPr/>
            <p:nvPr/>
          </p:nvSpPr>
          <p:spPr>
            <a:xfrm>
              <a:off x="5975128" y="4002278"/>
              <a:ext cx="433292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42F9D659-E164-1844-8762-2A05392B76D1}"/>
              </a:ext>
            </a:extLst>
          </p:cNvPr>
          <p:cNvGrpSpPr/>
          <p:nvPr/>
        </p:nvGrpSpPr>
        <p:grpSpPr>
          <a:xfrm>
            <a:off x="6381508" y="3527735"/>
            <a:ext cx="466749" cy="1327464"/>
            <a:chOff x="5941671" y="3382700"/>
            <a:chExt cx="466749" cy="1327464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B680E3D7-93AF-D34A-944D-DA4AD84F5B40}"/>
                </a:ext>
              </a:extLst>
            </p:cNvPr>
            <p:cNvSpPr txBox="1"/>
            <p:nvPr/>
          </p:nvSpPr>
          <p:spPr>
            <a:xfrm>
              <a:off x="5941671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5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3" name="圓角矩形 62">
              <a:extLst>
                <a:ext uri="{FF2B5EF4-FFF2-40B4-BE49-F238E27FC236}">
                  <a16:creationId xmlns:a16="http://schemas.microsoft.com/office/drawing/2014/main" id="{406EA1F9-8C33-1042-9927-462D4E1A8E2C}"/>
                </a:ext>
              </a:extLst>
            </p:cNvPr>
            <p:cNvSpPr/>
            <p:nvPr/>
          </p:nvSpPr>
          <p:spPr>
            <a:xfrm>
              <a:off x="5975128" y="4002278"/>
              <a:ext cx="433292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FEC92FCE-6084-EB4E-8466-13E1D99DF79B}"/>
              </a:ext>
            </a:extLst>
          </p:cNvPr>
          <p:cNvGrpSpPr/>
          <p:nvPr/>
        </p:nvGrpSpPr>
        <p:grpSpPr>
          <a:xfrm>
            <a:off x="6854801" y="3527735"/>
            <a:ext cx="741293" cy="1327464"/>
            <a:chOff x="5975127" y="3382700"/>
            <a:chExt cx="741293" cy="1327464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2669B018-DE2C-5043-BBE3-9404D0000A76}"/>
                </a:ext>
              </a:extLst>
            </p:cNvPr>
            <p:cNvSpPr txBox="1"/>
            <p:nvPr/>
          </p:nvSpPr>
          <p:spPr>
            <a:xfrm>
              <a:off x="6119877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6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圓角矩形 65">
              <a:extLst>
                <a:ext uri="{FF2B5EF4-FFF2-40B4-BE49-F238E27FC236}">
                  <a16:creationId xmlns:a16="http://schemas.microsoft.com/office/drawing/2014/main" id="{06BFAAE9-EB7E-354D-A777-FEC711D19787}"/>
                </a:ext>
              </a:extLst>
            </p:cNvPr>
            <p:cNvSpPr/>
            <p:nvPr/>
          </p:nvSpPr>
          <p:spPr>
            <a:xfrm>
              <a:off x="5975127" y="4002278"/>
              <a:ext cx="741293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956D89F-3ACF-CD49-AB95-EB9264EED8A1}"/>
              </a:ext>
            </a:extLst>
          </p:cNvPr>
          <p:cNvGrpSpPr/>
          <p:nvPr/>
        </p:nvGrpSpPr>
        <p:grpSpPr>
          <a:xfrm>
            <a:off x="7589549" y="3516371"/>
            <a:ext cx="466749" cy="1327464"/>
            <a:chOff x="5941671" y="3382700"/>
            <a:chExt cx="466749" cy="1327464"/>
          </a:xfrm>
        </p:grpSpPr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80C31DFF-426B-8A4A-A4F7-0CC7583E980E}"/>
                </a:ext>
              </a:extLst>
            </p:cNvPr>
            <p:cNvSpPr txBox="1"/>
            <p:nvPr/>
          </p:nvSpPr>
          <p:spPr>
            <a:xfrm>
              <a:off x="5941671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7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9" name="圓角矩形 68">
              <a:extLst>
                <a:ext uri="{FF2B5EF4-FFF2-40B4-BE49-F238E27FC236}">
                  <a16:creationId xmlns:a16="http://schemas.microsoft.com/office/drawing/2014/main" id="{D427E92C-08F8-8349-9F15-46579289B1B1}"/>
                </a:ext>
              </a:extLst>
            </p:cNvPr>
            <p:cNvSpPr/>
            <p:nvPr/>
          </p:nvSpPr>
          <p:spPr>
            <a:xfrm>
              <a:off x="5954760" y="4002278"/>
              <a:ext cx="453660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B7CAE466-2FF9-0A43-8190-12AFEB5DC2C3}"/>
              </a:ext>
            </a:extLst>
          </p:cNvPr>
          <p:cNvGrpSpPr/>
          <p:nvPr/>
        </p:nvGrpSpPr>
        <p:grpSpPr>
          <a:xfrm>
            <a:off x="7973443" y="3516371"/>
            <a:ext cx="439837" cy="1327464"/>
            <a:chOff x="5941671" y="3382700"/>
            <a:chExt cx="439837" cy="1327464"/>
          </a:xfrm>
        </p:grpSpPr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44D62405-EF65-9D45-A1DE-65553764DB28}"/>
                </a:ext>
              </a:extLst>
            </p:cNvPr>
            <p:cNvSpPr txBox="1"/>
            <p:nvPr/>
          </p:nvSpPr>
          <p:spPr>
            <a:xfrm>
              <a:off x="5941671" y="3382700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8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2" name="圓角矩形 71">
              <a:extLst>
                <a:ext uri="{FF2B5EF4-FFF2-40B4-BE49-F238E27FC236}">
                  <a16:creationId xmlns:a16="http://schemas.microsoft.com/office/drawing/2014/main" id="{7D553E08-4247-9B41-9960-8FF84EFC5377}"/>
                </a:ext>
              </a:extLst>
            </p:cNvPr>
            <p:cNvSpPr/>
            <p:nvPr/>
          </p:nvSpPr>
          <p:spPr>
            <a:xfrm>
              <a:off x="6022753" y="4002278"/>
              <a:ext cx="312516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E3281515-A76A-384B-B3CE-66B147E6C116}"/>
              </a:ext>
            </a:extLst>
          </p:cNvPr>
          <p:cNvGrpSpPr/>
          <p:nvPr/>
        </p:nvGrpSpPr>
        <p:grpSpPr>
          <a:xfrm>
            <a:off x="8250382" y="3512811"/>
            <a:ext cx="439837" cy="1331631"/>
            <a:chOff x="5634496" y="3378533"/>
            <a:chExt cx="439837" cy="1331631"/>
          </a:xfrm>
        </p:grpSpPr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577908A8-B2FD-BC4C-9EE5-906F6B158EC1}"/>
                </a:ext>
              </a:extLst>
            </p:cNvPr>
            <p:cNvSpPr txBox="1"/>
            <p:nvPr/>
          </p:nvSpPr>
          <p:spPr>
            <a:xfrm>
              <a:off x="5634496" y="3378533"/>
              <a:ext cx="4398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9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圓角矩形 74">
              <a:extLst>
                <a:ext uri="{FF2B5EF4-FFF2-40B4-BE49-F238E27FC236}">
                  <a16:creationId xmlns:a16="http://schemas.microsoft.com/office/drawing/2014/main" id="{24E7D92E-5B59-074B-BA5E-46231FAE565E}"/>
                </a:ext>
              </a:extLst>
            </p:cNvPr>
            <p:cNvSpPr/>
            <p:nvPr/>
          </p:nvSpPr>
          <p:spPr>
            <a:xfrm>
              <a:off x="5752368" y="4002278"/>
              <a:ext cx="192872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0233718E-A568-3A4F-AE94-36078BA7EDC9}"/>
              </a:ext>
            </a:extLst>
          </p:cNvPr>
          <p:cNvGrpSpPr/>
          <p:nvPr/>
        </p:nvGrpSpPr>
        <p:grpSpPr>
          <a:xfrm>
            <a:off x="8413280" y="3523543"/>
            <a:ext cx="784049" cy="1320292"/>
            <a:chOff x="5805714" y="3389872"/>
            <a:chExt cx="784049" cy="1320292"/>
          </a:xfrm>
        </p:grpSpPr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7FB29CF7-03A7-C74A-B79F-DC90F1D8D777}"/>
                </a:ext>
              </a:extLst>
            </p:cNvPr>
            <p:cNvSpPr txBox="1"/>
            <p:nvPr/>
          </p:nvSpPr>
          <p:spPr>
            <a:xfrm>
              <a:off x="5805714" y="3389872"/>
              <a:ext cx="7840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10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8" name="圓角矩形 77">
              <a:extLst>
                <a:ext uri="{FF2B5EF4-FFF2-40B4-BE49-F238E27FC236}">
                  <a16:creationId xmlns:a16="http://schemas.microsoft.com/office/drawing/2014/main" id="{86D080C4-B760-B648-9926-24D6DA731FA8}"/>
                </a:ext>
              </a:extLst>
            </p:cNvPr>
            <p:cNvSpPr/>
            <p:nvPr/>
          </p:nvSpPr>
          <p:spPr>
            <a:xfrm>
              <a:off x="5954760" y="4002278"/>
              <a:ext cx="453660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5CBCBA9-B8D2-9C4A-A6FC-3CEF9C809598}"/>
              </a:ext>
            </a:extLst>
          </p:cNvPr>
          <p:cNvGrpSpPr/>
          <p:nvPr/>
        </p:nvGrpSpPr>
        <p:grpSpPr>
          <a:xfrm>
            <a:off x="8813642" y="3512811"/>
            <a:ext cx="721988" cy="1323272"/>
            <a:chOff x="5554689" y="3386892"/>
            <a:chExt cx="721988" cy="1323272"/>
          </a:xfrm>
        </p:grpSpPr>
        <p:sp>
          <p:nvSpPr>
            <p:cNvPr id="80" name="文字方塊 79">
              <a:extLst>
                <a:ext uri="{FF2B5EF4-FFF2-40B4-BE49-F238E27FC236}">
                  <a16:creationId xmlns:a16="http://schemas.microsoft.com/office/drawing/2014/main" id="{81D38533-39CF-9B47-8420-E817E281DBCE}"/>
                </a:ext>
              </a:extLst>
            </p:cNvPr>
            <p:cNvSpPr txBox="1"/>
            <p:nvPr/>
          </p:nvSpPr>
          <p:spPr>
            <a:xfrm>
              <a:off x="5554689" y="3386892"/>
              <a:ext cx="7219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11</a:t>
              </a:r>
              <a:endParaRPr kumimoji="1" lang="zh-TW" alt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1" name="圓角矩形 80">
              <a:extLst>
                <a:ext uri="{FF2B5EF4-FFF2-40B4-BE49-F238E27FC236}">
                  <a16:creationId xmlns:a16="http://schemas.microsoft.com/office/drawing/2014/main" id="{DF45DE74-55EC-724E-AB18-B32EBEFE0977}"/>
                </a:ext>
              </a:extLst>
            </p:cNvPr>
            <p:cNvSpPr/>
            <p:nvPr/>
          </p:nvSpPr>
          <p:spPr>
            <a:xfrm>
              <a:off x="5752367" y="4002278"/>
              <a:ext cx="321966" cy="707886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31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接下來就能夠利用索引（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index）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去操作字串中的字元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2FD59D4-C51B-1B4C-A606-CA5749F54FFB}"/>
              </a:ext>
            </a:extLst>
          </p:cNvPr>
          <p:cNvSpPr/>
          <p:nvPr/>
        </p:nvSpPr>
        <p:spPr>
          <a:xfrm>
            <a:off x="3344636" y="2060598"/>
            <a:ext cx="5502728" cy="64633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x = </a:t>
            </a:r>
            <a:r>
              <a:rPr kumimoji="1" lang="en-US" altLang="zh-TW" sz="3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"Hello World!”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8856244-6A82-034E-9616-24B8290FBEFE}"/>
              </a:ext>
            </a:extLst>
          </p:cNvPr>
          <p:cNvGrpSpPr/>
          <p:nvPr/>
        </p:nvGrpSpPr>
        <p:grpSpPr>
          <a:xfrm>
            <a:off x="5259938" y="1475128"/>
            <a:ext cx="2275184" cy="1231802"/>
            <a:chOff x="5259938" y="1170326"/>
            <a:chExt cx="2275184" cy="1231802"/>
          </a:xfrm>
        </p:grpSpPr>
        <p:sp>
          <p:nvSpPr>
            <p:cNvPr id="30" name="圓角矩形 29">
              <a:extLst>
                <a:ext uri="{FF2B5EF4-FFF2-40B4-BE49-F238E27FC236}">
                  <a16:creationId xmlns:a16="http://schemas.microsoft.com/office/drawing/2014/main" id="{597CC562-8A8B-EF4B-8D03-49AE08AE0CC6}"/>
                </a:ext>
              </a:extLst>
            </p:cNvPr>
            <p:cNvSpPr/>
            <p:nvPr/>
          </p:nvSpPr>
          <p:spPr>
            <a:xfrm>
              <a:off x="5294663" y="1755796"/>
              <a:ext cx="2205734" cy="646332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7F91B0B3-3744-9042-A26F-E0FCA400575E}"/>
                </a:ext>
              </a:extLst>
            </p:cNvPr>
            <p:cNvSpPr txBox="1"/>
            <p:nvPr/>
          </p:nvSpPr>
          <p:spPr>
            <a:xfrm>
              <a:off x="5259938" y="1170326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85E5549-5E43-F245-8D13-7DD2DB148758}"/>
                </a:ext>
              </a:extLst>
            </p:cNvPr>
            <p:cNvSpPr txBox="1"/>
            <p:nvPr/>
          </p:nvSpPr>
          <p:spPr>
            <a:xfrm>
              <a:off x="7100317" y="1170327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7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20150BF-CB04-F640-ACBE-727EF972B82A}"/>
              </a:ext>
            </a:extLst>
          </p:cNvPr>
          <p:cNvGrpSpPr/>
          <p:nvPr/>
        </p:nvGrpSpPr>
        <p:grpSpPr>
          <a:xfrm>
            <a:off x="4907668" y="1484596"/>
            <a:ext cx="1252162" cy="1222333"/>
            <a:chOff x="4907668" y="1179794"/>
            <a:chExt cx="1252162" cy="1222333"/>
          </a:xfrm>
        </p:grpSpPr>
        <p:sp>
          <p:nvSpPr>
            <p:cNvPr id="34" name="圓角矩形 33">
              <a:extLst>
                <a:ext uri="{FF2B5EF4-FFF2-40B4-BE49-F238E27FC236}">
                  <a16:creationId xmlns:a16="http://schemas.microsoft.com/office/drawing/2014/main" id="{AD9A3BDD-D326-0941-996F-828404F5B518}"/>
                </a:ext>
              </a:extLst>
            </p:cNvPr>
            <p:cNvSpPr/>
            <p:nvPr/>
          </p:nvSpPr>
          <p:spPr>
            <a:xfrm>
              <a:off x="4907668" y="1755795"/>
              <a:ext cx="1110352" cy="646332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14F0ED9E-12DA-8A46-A160-EE8A010B9080}"/>
                </a:ext>
              </a:extLst>
            </p:cNvPr>
            <p:cNvSpPr txBox="1"/>
            <p:nvPr/>
          </p:nvSpPr>
          <p:spPr>
            <a:xfrm>
              <a:off x="4907668" y="1179794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F5F56B20-2F95-3147-B795-BDFF2AB9BAEE}"/>
                </a:ext>
              </a:extLst>
            </p:cNvPr>
            <p:cNvSpPr txBox="1"/>
            <p:nvPr/>
          </p:nvSpPr>
          <p:spPr>
            <a:xfrm>
              <a:off x="5725025" y="1179794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6C40307C-F35F-F04F-A2E6-FD380A3085CB}"/>
              </a:ext>
            </a:extLst>
          </p:cNvPr>
          <p:cNvGrpSpPr/>
          <p:nvPr/>
        </p:nvGrpSpPr>
        <p:grpSpPr>
          <a:xfrm>
            <a:off x="5994130" y="1472522"/>
            <a:ext cx="2529526" cy="1234407"/>
            <a:chOff x="5977866" y="1167901"/>
            <a:chExt cx="2529526" cy="1234407"/>
          </a:xfrm>
        </p:grpSpPr>
        <p:sp>
          <p:nvSpPr>
            <p:cNvPr id="38" name="圓角矩形 37">
              <a:extLst>
                <a:ext uri="{FF2B5EF4-FFF2-40B4-BE49-F238E27FC236}">
                  <a16:creationId xmlns:a16="http://schemas.microsoft.com/office/drawing/2014/main" id="{19314586-9142-2E47-860A-AB9E925B6C66}"/>
                </a:ext>
              </a:extLst>
            </p:cNvPr>
            <p:cNvSpPr/>
            <p:nvPr/>
          </p:nvSpPr>
          <p:spPr>
            <a:xfrm>
              <a:off x="6011110" y="1755976"/>
              <a:ext cx="2496282" cy="646332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8913E12-3E0C-D64B-B66F-5AA97D554DFB}"/>
                </a:ext>
              </a:extLst>
            </p:cNvPr>
            <p:cNvSpPr txBox="1"/>
            <p:nvPr/>
          </p:nvSpPr>
          <p:spPr>
            <a:xfrm>
              <a:off x="5977866" y="1167901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393A60AB-0943-5F4D-901D-EAC4D256EF77}"/>
              </a:ext>
            </a:extLst>
          </p:cNvPr>
          <p:cNvGrpSpPr/>
          <p:nvPr/>
        </p:nvGrpSpPr>
        <p:grpSpPr>
          <a:xfrm>
            <a:off x="5994130" y="1472522"/>
            <a:ext cx="2435279" cy="1236322"/>
            <a:chOff x="8733102" y="1708366"/>
            <a:chExt cx="2435279" cy="1236322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5525948-915D-694A-BD28-DEE8EE5CE1D5}"/>
                </a:ext>
              </a:extLst>
            </p:cNvPr>
            <p:cNvSpPr txBox="1"/>
            <p:nvPr/>
          </p:nvSpPr>
          <p:spPr>
            <a:xfrm>
              <a:off x="10564449" y="1720258"/>
              <a:ext cx="603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10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圓角矩形 41">
              <a:extLst>
                <a:ext uri="{FF2B5EF4-FFF2-40B4-BE49-F238E27FC236}">
                  <a16:creationId xmlns:a16="http://schemas.microsoft.com/office/drawing/2014/main" id="{60598CAA-0A4D-C943-B459-E6F2E0F680EB}"/>
                </a:ext>
              </a:extLst>
            </p:cNvPr>
            <p:cNvSpPr/>
            <p:nvPr/>
          </p:nvSpPr>
          <p:spPr>
            <a:xfrm>
              <a:off x="8772105" y="2298356"/>
              <a:ext cx="2252228" cy="646332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0126F8D-FF9A-5C45-9C56-2D83651A8E8D}"/>
                </a:ext>
              </a:extLst>
            </p:cNvPr>
            <p:cNvSpPr txBox="1"/>
            <p:nvPr/>
          </p:nvSpPr>
          <p:spPr>
            <a:xfrm>
              <a:off x="8733102" y="1708366"/>
              <a:ext cx="434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  <a:endParaRPr kumimoji="1" lang="zh-TW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E7CB57D4-1971-F649-8487-9CC9F6595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37" r="59005"/>
          <a:stretch/>
        </p:blipFill>
        <p:spPr>
          <a:xfrm>
            <a:off x="1936331" y="2936452"/>
            <a:ext cx="6911033" cy="356446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</p:pic>
      <p:sp>
        <p:nvSpPr>
          <p:cNvPr id="44" name="向右箭號 43">
            <a:extLst>
              <a:ext uri="{FF2B5EF4-FFF2-40B4-BE49-F238E27FC236}">
                <a16:creationId xmlns:a16="http://schemas.microsoft.com/office/drawing/2014/main" id="{7A5E5020-5F10-1247-940D-25FE27744859}"/>
              </a:ext>
            </a:extLst>
          </p:cNvPr>
          <p:cNvSpPr/>
          <p:nvPr/>
        </p:nvSpPr>
        <p:spPr>
          <a:xfrm>
            <a:off x="2795457" y="4032575"/>
            <a:ext cx="356618" cy="2431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A2222229-06F1-EA4E-B69F-D042B508461C}"/>
              </a:ext>
            </a:extLst>
          </p:cNvPr>
          <p:cNvSpPr/>
          <p:nvPr/>
        </p:nvSpPr>
        <p:spPr>
          <a:xfrm>
            <a:off x="2795457" y="4275723"/>
            <a:ext cx="356618" cy="2431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向右箭號 45">
            <a:extLst>
              <a:ext uri="{FF2B5EF4-FFF2-40B4-BE49-F238E27FC236}">
                <a16:creationId xmlns:a16="http://schemas.microsoft.com/office/drawing/2014/main" id="{8289D476-FA36-144A-A20B-7DA0820DDF92}"/>
              </a:ext>
            </a:extLst>
          </p:cNvPr>
          <p:cNvSpPr/>
          <p:nvPr/>
        </p:nvSpPr>
        <p:spPr>
          <a:xfrm>
            <a:off x="2795457" y="4542079"/>
            <a:ext cx="356618" cy="2431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向右箭號 46">
            <a:extLst>
              <a:ext uri="{FF2B5EF4-FFF2-40B4-BE49-F238E27FC236}">
                <a16:creationId xmlns:a16="http://schemas.microsoft.com/office/drawing/2014/main" id="{F34B9E87-17E7-3E41-AD80-4C9906DA917A}"/>
              </a:ext>
            </a:extLst>
          </p:cNvPr>
          <p:cNvSpPr/>
          <p:nvPr/>
        </p:nvSpPr>
        <p:spPr>
          <a:xfrm>
            <a:off x="2795457" y="4806656"/>
            <a:ext cx="356618" cy="24314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42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3B3B0E7-4BD7-E040-B6D7-7A26D41EC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3" b="-57"/>
          <a:stretch/>
        </p:blipFill>
        <p:spPr>
          <a:xfrm>
            <a:off x="0" y="-87086"/>
            <a:ext cx="12192000" cy="6959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0F92D30-9065-EA40-8621-2C49FA501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41" y="907005"/>
            <a:ext cx="2476500" cy="1016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952A9C5-982A-2A44-9157-6CE68B91C8F3}"/>
              </a:ext>
            </a:extLst>
          </p:cNvPr>
          <p:cNvSpPr txBox="1"/>
          <p:nvPr/>
        </p:nvSpPr>
        <p:spPr>
          <a:xfrm>
            <a:off x="587125" y="53767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 </a:t>
            </a:r>
            <a:r>
              <a:rPr kumimoji="1" lang="en-US" altLang="zh-TW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 Started</a:t>
            </a:r>
            <a:r>
              <a:rPr kumimoji="1" lang="zh-TW" altLang="en-US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！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3212B5B-0267-4E4A-8510-C228B7EDCB4F}"/>
              </a:ext>
            </a:extLst>
          </p:cNvPr>
          <p:cNvSpPr txBox="1"/>
          <p:nvPr/>
        </p:nvSpPr>
        <p:spPr>
          <a:xfrm>
            <a:off x="4332536" y="5493567"/>
            <a:ext cx="352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kumimoji="1" lang="zh-TW" altLang="en-US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 </a:t>
            </a:r>
            <a:r>
              <a:rPr kumimoji="1" lang="en-US" altLang="zh-TW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Download Anaconda</a:t>
            </a:r>
            <a:r>
              <a:rPr kumimoji="1" lang="zh-TW" altLang="en-US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973330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239985" y="3429000"/>
            <a:ext cx="3712030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466771" y="2935512"/>
            <a:ext cx="3258457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布林值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9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可利用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&gt;=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&lt;=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==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做邏輯判斷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D833ABF-FDCB-DE42-B3F2-63BC17E62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154"/>
            <a:ext cx="1219200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1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但如果資料中的數字為字串型態時會發生什麼事呢？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0606FBD-607C-7C4B-830A-1E99EFB4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796"/>
            <a:ext cx="12192000" cy="3042407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12EA7CE7-400B-B64E-98D5-5675C517FF2B}"/>
              </a:ext>
            </a:extLst>
          </p:cNvPr>
          <p:cNvSpPr/>
          <p:nvPr/>
        </p:nvSpPr>
        <p:spPr>
          <a:xfrm>
            <a:off x="1000398" y="2128216"/>
            <a:ext cx="871946" cy="201327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8CDD377-CAED-EE4A-B7CB-B96F403010FD}"/>
              </a:ext>
            </a:extLst>
          </p:cNvPr>
          <p:cNvSpPr txBox="1"/>
          <p:nvPr/>
        </p:nvSpPr>
        <p:spPr>
          <a:xfrm>
            <a:off x="1359626" y="5429670"/>
            <a:ext cx="517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因為變數型態不同，無法進行判斷，傳出了報錯！</a:t>
            </a:r>
            <a:endParaRPr kumimoji="1"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這時該如何處理呢？</a:t>
            </a:r>
          </a:p>
        </p:txBody>
      </p:sp>
      <p:sp>
        <p:nvSpPr>
          <p:cNvPr id="3" name="弧線 2">
            <a:extLst>
              <a:ext uri="{FF2B5EF4-FFF2-40B4-BE49-F238E27FC236}">
                <a16:creationId xmlns:a16="http://schemas.microsoft.com/office/drawing/2014/main" id="{7665BB11-EBE4-9E43-AD59-6C2FDD040CFF}"/>
              </a:ext>
            </a:extLst>
          </p:cNvPr>
          <p:cNvSpPr/>
          <p:nvPr/>
        </p:nvSpPr>
        <p:spPr>
          <a:xfrm rot="13147433">
            <a:off x="354167" y="1564606"/>
            <a:ext cx="4681862" cy="4534567"/>
          </a:xfrm>
          <a:prstGeom prst="arc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7165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int( )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將字串轉換成數字就能正常執行了！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E04AA7-BAAF-8346-8955-7D2631D6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0058"/>
            <a:ext cx="12192000" cy="215218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A0EF4F-9674-0A4A-BA2E-087730FF5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43" y="4381057"/>
            <a:ext cx="9285514" cy="2317119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281B18E5-2965-C24C-B635-9D18973257B8}"/>
              </a:ext>
            </a:extLst>
          </p:cNvPr>
          <p:cNvSpPr/>
          <p:nvPr/>
        </p:nvSpPr>
        <p:spPr>
          <a:xfrm>
            <a:off x="2339340" y="2616149"/>
            <a:ext cx="1120984" cy="433834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49E77442-D5ED-5743-8639-921973C49035}"/>
              </a:ext>
            </a:extLst>
          </p:cNvPr>
          <p:cNvSpPr/>
          <p:nvPr/>
        </p:nvSpPr>
        <p:spPr>
          <a:xfrm rot="16200000">
            <a:off x="5796643" y="3592206"/>
            <a:ext cx="598714" cy="43543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402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變數型態轉換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73DD9A6-52E7-9C44-B2D8-FE436E45BAF8}"/>
              </a:ext>
            </a:extLst>
          </p:cNvPr>
          <p:cNvSpPr txBox="1"/>
          <p:nvPr/>
        </p:nvSpPr>
        <p:spPr>
          <a:xfrm>
            <a:off x="3539150" y="1528566"/>
            <a:ext cx="511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kumimoji="1" lang="en-US" altLang="zh-TW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str( )</a:t>
            </a:r>
            <a:r>
              <a:rPr kumimoji="1" lang="zh-TW" altLang="en-US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int( )</a:t>
            </a:r>
            <a:r>
              <a:rPr kumimoji="1" lang="zh-TW" altLang="en-US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float( )</a:t>
            </a:r>
            <a:r>
              <a:rPr kumimoji="1" lang="zh-TW" altLang="en-US" sz="20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互相轉換型態吧！</a:t>
            </a: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A2DAEF1F-C9F6-FF4D-B5D9-BAE9BB4B6BF5}"/>
              </a:ext>
            </a:extLst>
          </p:cNvPr>
          <p:cNvGrpSpPr/>
          <p:nvPr/>
        </p:nvGrpSpPr>
        <p:grpSpPr>
          <a:xfrm>
            <a:off x="4263825" y="2271385"/>
            <a:ext cx="3664350" cy="4201775"/>
            <a:chOff x="4447294" y="2229821"/>
            <a:chExt cx="3664350" cy="4201775"/>
          </a:xfrm>
        </p:grpSpPr>
        <p:sp>
          <p:nvSpPr>
            <p:cNvPr id="42" name="左-右雙向箭號 41">
              <a:extLst>
                <a:ext uri="{FF2B5EF4-FFF2-40B4-BE49-F238E27FC236}">
                  <a16:creationId xmlns:a16="http://schemas.microsoft.com/office/drawing/2014/main" id="{8F82DD0A-4CD6-EF41-B98C-91827A106C3F}"/>
                </a:ext>
              </a:extLst>
            </p:cNvPr>
            <p:cNvSpPr/>
            <p:nvPr/>
          </p:nvSpPr>
          <p:spPr>
            <a:xfrm>
              <a:off x="5789612" y="2556562"/>
              <a:ext cx="622300" cy="242957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EFF16712-4EFF-3942-9046-001A399E95AF}"/>
                </a:ext>
              </a:extLst>
            </p:cNvPr>
            <p:cNvSpPr txBox="1"/>
            <p:nvPr/>
          </p:nvSpPr>
          <p:spPr>
            <a:xfrm>
              <a:off x="4932362" y="2229821"/>
              <a:ext cx="8445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str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33E1AFC5-0469-454C-89FC-9508C1F19C5C}"/>
                </a:ext>
              </a:extLst>
            </p:cNvPr>
            <p:cNvSpPr txBox="1"/>
            <p:nvPr/>
          </p:nvSpPr>
          <p:spPr>
            <a:xfrm>
              <a:off x="6424612" y="2249842"/>
              <a:ext cx="9540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 int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" name="左-右雙向箭號 44">
              <a:extLst>
                <a:ext uri="{FF2B5EF4-FFF2-40B4-BE49-F238E27FC236}">
                  <a16:creationId xmlns:a16="http://schemas.microsoft.com/office/drawing/2014/main" id="{164C8044-F390-7F4E-983F-C9C7D946B0BE}"/>
                </a:ext>
              </a:extLst>
            </p:cNvPr>
            <p:cNvSpPr/>
            <p:nvPr/>
          </p:nvSpPr>
          <p:spPr>
            <a:xfrm>
              <a:off x="5776912" y="3410530"/>
              <a:ext cx="622300" cy="242957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1E9BE54B-31C5-FB46-9776-8BCEE4B33D6D}"/>
                </a:ext>
              </a:extLst>
            </p:cNvPr>
            <p:cNvSpPr txBox="1"/>
            <p:nvPr/>
          </p:nvSpPr>
          <p:spPr>
            <a:xfrm>
              <a:off x="4919662" y="3083789"/>
              <a:ext cx="8445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str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2ECAB76E-76DF-DE4F-A6BD-C8C9E871AD21}"/>
                </a:ext>
              </a:extLst>
            </p:cNvPr>
            <p:cNvSpPr txBox="1"/>
            <p:nvPr/>
          </p:nvSpPr>
          <p:spPr>
            <a:xfrm>
              <a:off x="6411912" y="3103810"/>
              <a:ext cx="13731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 float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371C9F31-943E-354B-BFEC-5E416A7E3ECC}"/>
                </a:ext>
              </a:extLst>
            </p:cNvPr>
            <p:cNvSpPr txBox="1"/>
            <p:nvPr/>
          </p:nvSpPr>
          <p:spPr>
            <a:xfrm>
              <a:off x="4932362" y="3961011"/>
              <a:ext cx="8445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int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5EA63CAC-0E0A-4748-BB5E-9B0C790F1541}"/>
                </a:ext>
              </a:extLst>
            </p:cNvPr>
            <p:cNvSpPr txBox="1"/>
            <p:nvPr/>
          </p:nvSpPr>
          <p:spPr>
            <a:xfrm>
              <a:off x="6424612" y="3981032"/>
              <a:ext cx="13731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 float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" name="向右箭號 49">
              <a:extLst>
                <a:ext uri="{FF2B5EF4-FFF2-40B4-BE49-F238E27FC236}">
                  <a16:creationId xmlns:a16="http://schemas.microsoft.com/office/drawing/2014/main" id="{D0A9D491-580A-FE48-9B0C-7E0A1B745DE1}"/>
                </a:ext>
              </a:extLst>
            </p:cNvPr>
            <p:cNvSpPr/>
            <p:nvPr/>
          </p:nvSpPr>
          <p:spPr>
            <a:xfrm>
              <a:off x="5802310" y="4287752"/>
              <a:ext cx="622301" cy="266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A191A230-8576-9E45-923F-6F5A1BCA6592}"/>
                </a:ext>
              </a:extLst>
            </p:cNvPr>
            <p:cNvSpPr txBox="1"/>
            <p:nvPr/>
          </p:nvSpPr>
          <p:spPr>
            <a:xfrm>
              <a:off x="4919662" y="4857450"/>
              <a:ext cx="8445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int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97A561A9-E755-D441-B953-F17A6000B5CE}"/>
                </a:ext>
              </a:extLst>
            </p:cNvPr>
            <p:cNvSpPr txBox="1"/>
            <p:nvPr/>
          </p:nvSpPr>
          <p:spPr>
            <a:xfrm>
              <a:off x="6411912" y="4877471"/>
              <a:ext cx="13731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libri" panose="020F0502020204030204"/>
                </a:rPr>
                <a:t> float</a:t>
              </a:r>
              <a:endParaRPr kumimoji="1" lang="zh-TW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3" name="向右箭號 52">
              <a:extLst>
                <a:ext uri="{FF2B5EF4-FFF2-40B4-BE49-F238E27FC236}">
                  <a16:creationId xmlns:a16="http://schemas.microsoft.com/office/drawing/2014/main" id="{08D979E7-344A-304B-A61A-D531136ABD59}"/>
                </a:ext>
              </a:extLst>
            </p:cNvPr>
            <p:cNvSpPr/>
            <p:nvPr/>
          </p:nvSpPr>
          <p:spPr>
            <a:xfrm rot="10800000">
              <a:off x="5789610" y="5184191"/>
              <a:ext cx="622301" cy="266700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9D66018-D047-6A4E-A1DD-52F65358DDA3}"/>
                </a:ext>
              </a:extLst>
            </p:cNvPr>
            <p:cNvSpPr txBox="1"/>
            <p:nvPr/>
          </p:nvSpPr>
          <p:spPr>
            <a:xfrm>
              <a:off x="4447294" y="5785265"/>
              <a:ext cx="36643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浮點數轉整數時，小數點會被捨去</a:t>
              </a:r>
              <a:endPara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Ex. 2.5 -&gt; 2</a:t>
              </a:r>
              <a:endParaRPr kumimoji="1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68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還記得剛剛提到變數的命名規則嗎？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1206FE3-06FF-0042-80FD-01AC41453106}"/>
              </a:ext>
            </a:extLst>
          </p:cNvPr>
          <p:cNvSpPr txBox="1"/>
          <p:nvPr/>
        </p:nvSpPr>
        <p:spPr>
          <a:xfrm>
            <a:off x="2812088" y="1690321"/>
            <a:ext cx="7029488" cy="234410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變數的命名有幾個需要注意的地方</a:t>
            </a:r>
            <a:endParaRPr kumimoji="1" lang="en-US" altLang="zh-TW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只能包含英文、數字和底線</a:t>
            </a:r>
            <a:endParaRPr kumimoji="1" lang="en-US" altLang="zh-TW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變數名稱不能有空格，通常用底線替換 </a:t>
            </a:r>
            <a:r>
              <a:rPr kumimoji="1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 : </a:t>
            </a:r>
            <a:r>
              <a:rPr kumimoji="1" lang="en-US" altLang="zh-TW" sz="20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number_id</a:t>
            </a:r>
            <a:endParaRPr kumimoji="1" lang="en-US" altLang="zh-TW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不能是保留字 </a:t>
            </a:r>
            <a:r>
              <a:rPr kumimoji="1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 : int</a:t>
            </a: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float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英文大小寫不同即視為不同變數名稱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33D4870-4779-264F-A976-5530455A2F27}"/>
              </a:ext>
            </a:extLst>
          </p:cNvPr>
          <p:cNvSpPr/>
          <p:nvPr/>
        </p:nvSpPr>
        <p:spPr>
          <a:xfrm>
            <a:off x="3200014" y="3139650"/>
            <a:ext cx="3602570" cy="433834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D20C6660-C772-5E44-B065-7D858E9294B4}"/>
              </a:ext>
            </a:extLst>
          </p:cNvPr>
          <p:cNvSpPr txBox="1">
            <a:spLocks/>
          </p:cNvSpPr>
          <p:nvPr/>
        </p:nvSpPr>
        <p:spPr>
          <a:xfrm>
            <a:off x="2227914" y="4264500"/>
            <a:ext cx="7736170" cy="106090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70000"/>
              </a:lnSpc>
            </a:pP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保留字指的就是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中原有提供功能的那些字串，通常以特殊顏色顯示！</a:t>
            </a:r>
            <a:endParaRPr kumimoji="1" lang="en-US" altLang="zh-TW" sz="18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70000"/>
              </a:lnSpc>
            </a:pP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 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變數型態、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</a:t>
            </a:r>
            <a:r>
              <a:rPr kumimoji="1" lang="zh-TW" altLang="en-US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18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if </a:t>
            </a:r>
            <a:endParaRPr kumimoji="1" lang="zh-TW" altLang="en-US" sz="18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11A6785-0637-0446-8D01-4CC0941C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664" y="5555478"/>
            <a:ext cx="3412671" cy="7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8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3706336" y="3426363"/>
            <a:ext cx="4867977" cy="2637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3997734" y="2935517"/>
            <a:ext cx="4285180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6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如何跟使用者互動？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139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用簡單的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功能即能達到互動的效果！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D0BC46E-B753-9A4D-9950-1AE5731CB7A7}"/>
              </a:ext>
            </a:extLst>
          </p:cNvPr>
          <p:cNvSpPr txBox="1"/>
          <p:nvPr/>
        </p:nvSpPr>
        <p:spPr>
          <a:xfrm>
            <a:off x="2670306" y="3158375"/>
            <a:ext cx="6851387" cy="1815882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name =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input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"What's your name?\n"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"----------------------------"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"Hi"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name,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"!"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"How are you today?"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  <a:endParaRPr kumimoji="1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64F50AF-DB14-7F42-8080-A6986FD1AEF2}"/>
              </a:ext>
            </a:extLst>
          </p:cNvPr>
          <p:cNvGrpSpPr/>
          <p:nvPr/>
        </p:nvGrpSpPr>
        <p:grpSpPr>
          <a:xfrm>
            <a:off x="4733485" y="2646867"/>
            <a:ext cx="3704459" cy="1069315"/>
            <a:chOff x="4733485" y="2009551"/>
            <a:chExt cx="3704459" cy="1069315"/>
          </a:xfrm>
        </p:grpSpPr>
        <p:sp>
          <p:nvSpPr>
            <p:cNvPr id="32" name="圓角矩形 31">
              <a:extLst>
                <a:ext uri="{FF2B5EF4-FFF2-40B4-BE49-F238E27FC236}">
                  <a16:creationId xmlns:a16="http://schemas.microsoft.com/office/drawing/2014/main" id="{1770F3D7-AD44-AD48-965D-579C4FBE17F2}"/>
                </a:ext>
              </a:extLst>
            </p:cNvPr>
            <p:cNvSpPr/>
            <p:nvPr/>
          </p:nvSpPr>
          <p:spPr>
            <a:xfrm>
              <a:off x="4733485" y="2530412"/>
              <a:ext cx="3704459" cy="548454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3" name="直線箭頭接點 32">
              <a:extLst>
                <a:ext uri="{FF2B5EF4-FFF2-40B4-BE49-F238E27FC236}">
                  <a16:creationId xmlns:a16="http://schemas.microsoft.com/office/drawing/2014/main" id="{475EB1C6-0B1E-1F41-9A83-766B1FA77C86}"/>
                </a:ext>
              </a:extLst>
            </p:cNvPr>
            <p:cNvCxnSpPr/>
            <p:nvPr/>
          </p:nvCxnSpPr>
          <p:spPr>
            <a:xfrm flipV="1">
              <a:off x="6562846" y="2009551"/>
              <a:ext cx="0" cy="520861"/>
            </a:xfrm>
            <a:prstGeom prst="straightConnector1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E58C53-DCAF-EA45-B1CF-92B0AB64745B}"/>
              </a:ext>
            </a:extLst>
          </p:cNvPr>
          <p:cNvSpPr txBox="1"/>
          <p:nvPr/>
        </p:nvSpPr>
        <p:spPr>
          <a:xfrm>
            <a:off x="4854686" y="200053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括號內放入對輸入框的說明文字</a:t>
            </a:r>
            <a:endParaRPr kumimoji="1" lang="en-US" altLang="zh-TW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讓使用者知道該輸入什麼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4CBE1AC8-BD5F-4940-BFC7-BEBF0FCDE99B}"/>
              </a:ext>
            </a:extLst>
          </p:cNvPr>
          <p:cNvGrpSpPr/>
          <p:nvPr/>
        </p:nvGrpSpPr>
        <p:grpSpPr>
          <a:xfrm>
            <a:off x="2670307" y="2656220"/>
            <a:ext cx="979430" cy="1059962"/>
            <a:chOff x="2670307" y="2018904"/>
            <a:chExt cx="979430" cy="1059962"/>
          </a:xfrm>
        </p:grpSpPr>
        <p:sp>
          <p:nvSpPr>
            <p:cNvPr id="36" name="圓角矩形 35">
              <a:extLst>
                <a:ext uri="{FF2B5EF4-FFF2-40B4-BE49-F238E27FC236}">
                  <a16:creationId xmlns:a16="http://schemas.microsoft.com/office/drawing/2014/main" id="{E73B0CB8-71B6-8E46-ABD0-91E8AFFE3E0F}"/>
                </a:ext>
              </a:extLst>
            </p:cNvPr>
            <p:cNvSpPr/>
            <p:nvPr/>
          </p:nvSpPr>
          <p:spPr>
            <a:xfrm>
              <a:off x="2670307" y="2539765"/>
              <a:ext cx="979430" cy="539101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11BB365B-F056-B44F-AE53-FA805637FB70}"/>
                </a:ext>
              </a:extLst>
            </p:cNvPr>
            <p:cNvCxnSpPr/>
            <p:nvPr/>
          </p:nvCxnSpPr>
          <p:spPr>
            <a:xfrm flipV="1">
              <a:off x="3161818" y="2018904"/>
              <a:ext cx="0" cy="520861"/>
            </a:xfrm>
            <a:prstGeom prst="straightConnector1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5430085-CA6B-3243-9E21-89C98882065C}"/>
              </a:ext>
            </a:extLst>
          </p:cNvPr>
          <p:cNvSpPr txBox="1"/>
          <p:nvPr/>
        </p:nvSpPr>
        <p:spPr>
          <a:xfrm>
            <a:off x="1023860" y="2275313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輸入完的內容會被賦予到</a:t>
            </a:r>
            <a:r>
              <a:rPr kumimoji="1" lang="en-US" altLang="zh-TW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變數存放</a:t>
            </a: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4860DAA-8D0B-6047-BF38-BDFE6D346EA8}"/>
              </a:ext>
            </a:extLst>
          </p:cNvPr>
          <p:cNvGrpSpPr/>
          <p:nvPr/>
        </p:nvGrpSpPr>
        <p:grpSpPr>
          <a:xfrm>
            <a:off x="3505613" y="4453862"/>
            <a:ext cx="5684686" cy="1125844"/>
            <a:chOff x="3505613" y="3816546"/>
            <a:chExt cx="5684686" cy="1125844"/>
          </a:xfrm>
        </p:grpSpPr>
        <p:sp>
          <p:nvSpPr>
            <p:cNvPr id="40" name="圓角矩形 39">
              <a:extLst>
                <a:ext uri="{FF2B5EF4-FFF2-40B4-BE49-F238E27FC236}">
                  <a16:creationId xmlns:a16="http://schemas.microsoft.com/office/drawing/2014/main" id="{C9DD11E1-E525-284F-9396-F1091311AFF4}"/>
                </a:ext>
              </a:extLst>
            </p:cNvPr>
            <p:cNvSpPr/>
            <p:nvPr/>
          </p:nvSpPr>
          <p:spPr>
            <a:xfrm>
              <a:off x="3505613" y="3816546"/>
              <a:ext cx="5684686" cy="539101"/>
            </a:xfrm>
            <a:prstGeom prst="roundRect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73C82306-6941-ED46-B6F5-B0F7B6C2C1CC}"/>
                </a:ext>
              </a:extLst>
            </p:cNvPr>
            <p:cNvCxnSpPr>
              <a:cxnSpLocks/>
            </p:cNvCxnSpPr>
            <p:nvPr/>
          </p:nvCxnSpPr>
          <p:spPr>
            <a:xfrm>
              <a:off x="6344857" y="4355648"/>
              <a:ext cx="0" cy="586742"/>
            </a:xfrm>
            <a:prstGeom prst="straightConnector1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3A6D1B6-B863-6242-92AC-47B293A96260}"/>
              </a:ext>
            </a:extLst>
          </p:cNvPr>
          <p:cNvSpPr txBox="1"/>
          <p:nvPr/>
        </p:nvSpPr>
        <p:spPr>
          <a:xfrm>
            <a:off x="4982945" y="567265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對使用者的輸入做出回應</a:t>
            </a:r>
          </a:p>
        </p:txBody>
      </p:sp>
    </p:spTree>
    <p:extLst>
      <p:ext uri="{BB962C8B-B14F-4D97-AF65-F5344CB8AC3E}">
        <p14:creationId xmlns:p14="http://schemas.microsoft.com/office/powerpoint/2010/main" val="143697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8" grpId="0"/>
      <p:bldP spid="38" grpId="1"/>
      <p:bldP spid="4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solidFill>
                  <a:srgbClr val="EF6C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用簡單的</a:t>
            </a:r>
            <a:r>
              <a:rPr lang="en-US" altLang="zh-TW" sz="2800" dirty="0">
                <a:solidFill>
                  <a:srgbClr val="EF6C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</a:t>
            </a:r>
            <a:r>
              <a:rPr lang="zh-TW" altLang="en-US" sz="2800" dirty="0">
                <a:solidFill>
                  <a:srgbClr val="EF6C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功能即能達到互動的效果！</a:t>
            </a:r>
            <a:endParaRPr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6D6114-E329-0D4C-A60E-CEE7C236E9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67"/>
          <a:stretch/>
        </p:blipFill>
        <p:spPr>
          <a:xfrm>
            <a:off x="3789551" y="4313319"/>
            <a:ext cx="4604655" cy="22953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50DA8F1-470C-EE4C-8F64-6166E6EC8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94" t="58095" r="47113" b="13405"/>
          <a:stretch/>
        </p:blipFill>
        <p:spPr>
          <a:xfrm>
            <a:off x="3837624" y="1396991"/>
            <a:ext cx="4516749" cy="2032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19A74692-9569-BF49-9CAD-8FCDCD4992D1}"/>
              </a:ext>
            </a:extLst>
          </p:cNvPr>
          <p:cNvSpPr/>
          <p:nvPr/>
        </p:nvSpPr>
        <p:spPr>
          <a:xfrm rot="5400000">
            <a:off x="5796640" y="3653444"/>
            <a:ext cx="598714" cy="43543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565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也可以對使用者輸入的數字做運算！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325979-0CC8-3C4E-BA43-5EB7B8A72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28" t="54515" r="5002" b="19156"/>
          <a:stretch/>
        </p:blipFill>
        <p:spPr>
          <a:xfrm>
            <a:off x="376176" y="1226470"/>
            <a:ext cx="11439646" cy="22025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301030-0FBB-6247-B60C-2B53F30A2E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1" t="57721" r="4712" b="15359"/>
          <a:stretch/>
        </p:blipFill>
        <p:spPr>
          <a:xfrm>
            <a:off x="376176" y="4344240"/>
            <a:ext cx="11439646" cy="2244917"/>
          </a:xfrm>
          <a:prstGeom prst="rect">
            <a:avLst/>
          </a:prstGeom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BC155E0A-D41C-914E-BDE9-6990CF3795B3}"/>
              </a:ext>
            </a:extLst>
          </p:cNvPr>
          <p:cNvSpPr/>
          <p:nvPr/>
        </p:nvSpPr>
        <p:spPr>
          <a:xfrm rot="5400000">
            <a:off x="5796641" y="3717397"/>
            <a:ext cx="598714" cy="435431"/>
          </a:xfrm>
          <a:prstGeom prst="strip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806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38B0451D-F9F4-AC4D-B7E6-6CF77DF00914}"/>
              </a:ext>
            </a:extLst>
          </p:cNvPr>
          <p:cNvGrpSpPr/>
          <p:nvPr/>
        </p:nvGrpSpPr>
        <p:grpSpPr>
          <a:xfrm>
            <a:off x="0" y="-29029"/>
            <a:ext cx="12192000" cy="6981371"/>
            <a:chOff x="0" y="-29029"/>
            <a:chExt cx="12192000" cy="6981371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A66FBA51-A08B-7846-9DBB-3385CB46B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7" r="4261"/>
            <a:stretch/>
          </p:blipFill>
          <p:spPr>
            <a:xfrm>
              <a:off x="0" y="-29029"/>
              <a:ext cx="12192000" cy="6981371"/>
            </a:xfrm>
            <a:prstGeom prst="rect">
              <a:avLst/>
            </a:prstGeom>
          </p:spPr>
        </p:pic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982051C1-6524-4048-B272-F0C25501D714}"/>
                </a:ext>
              </a:extLst>
            </p:cNvPr>
            <p:cNvSpPr/>
            <p:nvPr/>
          </p:nvSpPr>
          <p:spPr>
            <a:xfrm>
              <a:off x="212652" y="3447395"/>
              <a:ext cx="3047999" cy="834656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97D80DDB-CCF5-6842-B83A-733C4B11ACA1}"/>
                </a:ext>
              </a:extLst>
            </p:cNvPr>
            <p:cNvSpPr/>
            <p:nvPr/>
          </p:nvSpPr>
          <p:spPr>
            <a:xfrm>
              <a:off x="4171508" y="3443514"/>
              <a:ext cx="3047999" cy="356191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1A4A9471-7560-D542-8D6C-14E5BE22C1C4}"/>
              </a:ext>
            </a:extLst>
          </p:cNvPr>
          <p:cNvGrpSpPr/>
          <p:nvPr/>
        </p:nvGrpSpPr>
        <p:grpSpPr>
          <a:xfrm>
            <a:off x="212652" y="4919066"/>
            <a:ext cx="4082257" cy="1131553"/>
            <a:chOff x="205563" y="4540102"/>
            <a:chExt cx="4082257" cy="1131553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3EA4755-33ED-DC45-9498-F9DD7BD892A8}"/>
                </a:ext>
              </a:extLst>
            </p:cNvPr>
            <p:cNvSpPr txBox="1"/>
            <p:nvPr/>
          </p:nvSpPr>
          <p:spPr>
            <a:xfrm>
              <a:off x="205563" y="4540102"/>
              <a:ext cx="40822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Windows</a:t>
              </a:r>
              <a:r>
                <a:rPr kumimoji="1" lang="zh-TW" altLang="en-US" sz="16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用戶依照自己電腦位元選擇版本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8AC3A4D-FDFE-3449-8487-FAA83FF68ECC}"/>
                </a:ext>
              </a:extLst>
            </p:cNvPr>
            <p:cNvSpPr txBox="1"/>
            <p:nvPr/>
          </p:nvSpPr>
          <p:spPr>
            <a:xfrm>
              <a:off x="205563" y="4932991"/>
              <a:ext cx="40822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點選左下角「開始功能表」</a:t>
              </a:r>
              <a:endParaRPr lang="en-US" altLang="zh-TW" sz="1400" b="1" dirty="0">
                <a:solidFill>
                  <a:srgbClr val="B3A77D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buFontTx/>
                <a:buAutoNum type="arabicPeriod"/>
              </a:pP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點擊設定</a:t>
              </a:r>
              <a:r>
                <a:rPr lang="en-US" altLang="zh-TW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-&gt; </a:t>
              </a: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系統</a:t>
              </a:r>
              <a:r>
                <a:rPr lang="en-US" altLang="zh-TW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-&gt; </a:t>
              </a: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關於</a:t>
              </a:r>
              <a:endParaRPr lang="en-US" altLang="zh-TW" sz="1400" b="1" dirty="0">
                <a:solidFill>
                  <a:srgbClr val="B3A77D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buFontTx/>
                <a:buAutoNum type="arabicPeriod"/>
              </a:pP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確定「系統類型」底下是 </a:t>
              </a:r>
              <a:r>
                <a:rPr lang="en-US" altLang="zh-TW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32-bit</a:t>
              </a:r>
              <a:r>
                <a:rPr lang="zh-TW" altLang="en-US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或是</a:t>
              </a:r>
              <a:r>
                <a:rPr lang="en-US" altLang="zh-TW" sz="1400" b="1" dirty="0">
                  <a:solidFill>
                    <a:srgbClr val="B3A77D">
                      <a:lumMod val="50000"/>
                    </a:srgb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64-bit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686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kumimoji="1" lang="zh-TW" alt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四大</a:t>
            </a:r>
            <a:r>
              <a:rPr kumimoji="1" lang="en-US" altLang="zh-TW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container</a:t>
            </a:r>
            <a:r>
              <a:rPr kumimoji="1" lang="zh-TW" altLang="en-US" sz="5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類型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D9C81D-794F-6D45-A0AB-E88341BC6261}"/>
              </a:ext>
            </a:extLst>
          </p:cNvPr>
          <p:cNvSpPr txBox="1"/>
          <p:nvPr/>
        </p:nvSpPr>
        <p:spPr>
          <a:xfrm>
            <a:off x="6351224" y="43416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集合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CE972A-86F3-E14B-8757-8073E19098BF}"/>
              </a:ext>
            </a:extLst>
          </p:cNvPr>
          <p:cNvSpPr txBox="1"/>
          <p:nvPr/>
        </p:nvSpPr>
        <p:spPr>
          <a:xfrm>
            <a:off x="7579982" y="43416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47BF6D-6BA1-8B41-84D5-93653EA2F0CC}"/>
              </a:ext>
            </a:extLst>
          </p:cNvPr>
          <p:cNvSpPr txBox="1"/>
          <p:nvPr/>
        </p:nvSpPr>
        <p:spPr>
          <a:xfrm>
            <a:off x="5326334" y="43416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串列</a:t>
            </a:r>
          </a:p>
        </p:txBody>
      </p:sp>
    </p:spTree>
    <p:extLst>
      <p:ext uri="{BB962C8B-B14F-4D97-AF65-F5344CB8AC3E}">
        <p14:creationId xmlns:p14="http://schemas.microsoft.com/office/powerpoint/2010/main" val="278173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461410" y="3429000"/>
            <a:ext cx="326917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5086017" y="2935512"/>
            <a:ext cx="2019962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810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145239" y="593367"/>
            <a:ext cx="7901522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3A902C-48FD-4740-88B5-BE0A476EDAFD}"/>
              </a:ext>
            </a:extLst>
          </p:cNvPr>
          <p:cNvSpPr txBox="1"/>
          <p:nvPr/>
        </p:nvSpPr>
        <p:spPr>
          <a:xfrm>
            <a:off x="2145239" y="1738556"/>
            <a:ext cx="7901522" cy="1287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資料用小括號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)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包起表示</a:t>
            </a:r>
            <a:endParaRPr kumimoji="1"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為「有順序性」的「不可變動」列表，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只能做選取的動作，沒辦法修改資料</a:t>
            </a:r>
            <a:endParaRPr kumimoji="1" lang="en-US" altLang="zh-TW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可放入不同型態之資料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13A782-9837-5B45-AD66-B607B735F91E}"/>
              </a:ext>
            </a:extLst>
          </p:cNvPr>
          <p:cNvSpPr txBox="1"/>
          <p:nvPr/>
        </p:nvSpPr>
        <p:spPr>
          <a:xfrm>
            <a:off x="3535680" y="3706836"/>
            <a:ext cx="5120640" cy="22320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tuple_1 = (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2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3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(4, 5),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6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( tuple_1 )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-&gt;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(1, 2, '3', (4, 5), '6')</a:t>
            </a: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4719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DD6EA3-FD2E-A14D-ADF0-CCAA547D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7" y="138759"/>
            <a:ext cx="10424726" cy="64698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4E0FCE-BBE2-8F4B-82A6-F62AE3EE30DB}"/>
              </a:ext>
            </a:extLst>
          </p:cNvPr>
          <p:cNvSpPr/>
          <p:nvPr/>
        </p:nvSpPr>
        <p:spPr>
          <a:xfrm>
            <a:off x="1691640" y="630726"/>
            <a:ext cx="4686300" cy="176022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AD2FCD-840A-5C45-9169-E1FFEA30F6C4}"/>
              </a:ext>
            </a:extLst>
          </p:cNvPr>
          <p:cNvSpPr/>
          <p:nvPr/>
        </p:nvSpPr>
        <p:spPr>
          <a:xfrm>
            <a:off x="1691640" y="2394756"/>
            <a:ext cx="4686300" cy="11620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635BEF-C5FD-D74C-A6C4-04F31B897DD6}"/>
              </a:ext>
            </a:extLst>
          </p:cNvPr>
          <p:cNvSpPr/>
          <p:nvPr/>
        </p:nvSpPr>
        <p:spPr>
          <a:xfrm>
            <a:off x="1691640" y="3560616"/>
            <a:ext cx="4686300" cy="10820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利用先前在字串時所說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的概念取值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723508A-E460-BE45-83CD-91D56B83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5780"/>
            <a:ext cx="12192000" cy="398648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2A1571A4-143F-004A-BB45-B373CBBE3501}"/>
              </a:ext>
            </a:extLst>
          </p:cNvPr>
          <p:cNvGrpSpPr/>
          <p:nvPr/>
        </p:nvGrpSpPr>
        <p:grpSpPr>
          <a:xfrm>
            <a:off x="2961741" y="1314174"/>
            <a:ext cx="6268511" cy="987674"/>
            <a:chOff x="2961743" y="971274"/>
            <a:chExt cx="6268511" cy="987674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62EC6F8-0AD6-FD4A-AE7C-1604E6F60B5B}"/>
                </a:ext>
              </a:extLst>
            </p:cNvPr>
            <p:cNvSpPr txBox="1"/>
            <p:nvPr/>
          </p:nvSpPr>
          <p:spPr>
            <a:xfrm>
              <a:off x="2961743" y="1497283"/>
              <a:ext cx="6268511" cy="4616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names_1 = ("Tom", "Dan", "Amy", "Sam", "Tom")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44A1263-6ACE-1A48-B83F-8EB4C270E665}"/>
                </a:ext>
              </a:extLst>
            </p:cNvPr>
            <p:cNvSpPr txBox="1"/>
            <p:nvPr/>
          </p:nvSpPr>
          <p:spPr>
            <a:xfrm>
              <a:off x="4723519" y="97406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FFFB1D5-8354-A040-A1C8-B19D2A49C47C}"/>
                </a:ext>
              </a:extLst>
            </p:cNvPr>
            <p:cNvSpPr txBox="1"/>
            <p:nvPr/>
          </p:nvSpPr>
          <p:spPr>
            <a:xfrm>
              <a:off x="5652470" y="97397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F757054-7F5F-B941-9AD8-FB2F50C12A4E}"/>
                </a:ext>
              </a:extLst>
            </p:cNvPr>
            <p:cNvSpPr txBox="1"/>
            <p:nvPr/>
          </p:nvSpPr>
          <p:spPr>
            <a:xfrm>
              <a:off x="6610345" y="97406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0F09D968-8F43-414F-9E24-4529F4EC51BD}"/>
                </a:ext>
              </a:extLst>
            </p:cNvPr>
            <p:cNvSpPr txBox="1"/>
            <p:nvPr/>
          </p:nvSpPr>
          <p:spPr>
            <a:xfrm>
              <a:off x="7469723" y="97127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76BA114D-8D2B-EA4E-B26E-759625E594A8}"/>
                </a:ext>
              </a:extLst>
            </p:cNvPr>
            <p:cNvSpPr txBox="1"/>
            <p:nvPr/>
          </p:nvSpPr>
          <p:spPr>
            <a:xfrm>
              <a:off x="8427598" y="99171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2E3B603A-7D5F-A340-8995-6BC585928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9"/>
          <a:stretch/>
        </p:blipFill>
        <p:spPr>
          <a:xfrm>
            <a:off x="0" y="800185"/>
            <a:ext cx="12192000" cy="469318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663E7082-1DBA-2249-B010-24F2536AFDC1}"/>
              </a:ext>
            </a:extLst>
          </p:cNvPr>
          <p:cNvSpPr txBox="1"/>
          <p:nvPr/>
        </p:nvSpPr>
        <p:spPr>
          <a:xfrm>
            <a:off x="8023860" y="1690453"/>
            <a:ext cx="2031325" cy="224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len</a:t>
            </a: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index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in</a:t>
            </a:r>
            <a:r>
              <a:rPr kumimoji="1" lang="zh-TW" altLang="en-US" sz="2400" dirty="0">
                <a:solidFill>
                  <a:prstClr val="black"/>
                </a:solidFill>
                <a:latin typeface="Calibri" panose="020F0502020204030204"/>
              </a:rPr>
              <a:t>、</a:t>
            </a: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not in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A68205F-4689-4E45-B4F9-04AF32771C8D}"/>
              </a:ext>
            </a:extLst>
          </p:cNvPr>
          <p:cNvSpPr/>
          <p:nvPr/>
        </p:nvSpPr>
        <p:spPr>
          <a:xfrm>
            <a:off x="1005840" y="1422445"/>
            <a:ext cx="4686300" cy="94869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EE8CA1-56FB-D94E-875B-5A5504C486BF}"/>
              </a:ext>
            </a:extLst>
          </p:cNvPr>
          <p:cNvSpPr/>
          <p:nvPr/>
        </p:nvSpPr>
        <p:spPr>
          <a:xfrm>
            <a:off x="1005840" y="2371131"/>
            <a:ext cx="4686300" cy="56442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9827EB-091A-684B-9E10-49A7A29A4D82}"/>
              </a:ext>
            </a:extLst>
          </p:cNvPr>
          <p:cNvSpPr/>
          <p:nvPr/>
        </p:nvSpPr>
        <p:spPr>
          <a:xfrm>
            <a:off x="1005840" y="2934495"/>
            <a:ext cx="4686300" cy="56442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773661-8F4D-0740-ABDD-A996314C803A}"/>
              </a:ext>
            </a:extLst>
          </p:cNvPr>
          <p:cNvSpPr/>
          <p:nvPr/>
        </p:nvSpPr>
        <p:spPr>
          <a:xfrm>
            <a:off x="1005840" y="3498912"/>
            <a:ext cx="4686300" cy="700647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5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E7061F5-9565-CB46-8156-12A3AE43632C}"/>
              </a:ext>
            </a:extLst>
          </p:cNvPr>
          <p:cNvSpPr/>
          <p:nvPr/>
        </p:nvSpPr>
        <p:spPr>
          <a:xfrm>
            <a:off x="0" y="1801090"/>
            <a:ext cx="12192000" cy="49183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801090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76ADD47B-E835-9E4B-8AFE-090774CF7BE7}"/>
              </a:ext>
            </a:extLst>
          </p:cNvPr>
          <p:cNvSpPr txBox="1">
            <a:spLocks/>
          </p:cNvSpPr>
          <p:nvPr/>
        </p:nvSpPr>
        <p:spPr>
          <a:xfrm>
            <a:off x="415600" y="587941"/>
            <a:ext cx="2964909" cy="8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3200" kern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範例題目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2528C1-3134-E94F-BB97-F743C76A1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634"/>
            <a:ext cx="12192000" cy="31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20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E7061F5-9565-CB46-8156-12A3AE43632C}"/>
              </a:ext>
            </a:extLst>
          </p:cNvPr>
          <p:cNvSpPr/>
          <p:nvPr/>
        </p:nvSpPr>
        <p:spPr>
          <a:xfrm>
            <a:off x="0" y="1801090"/>
            <a:ext cx="12192000" cy="49183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31BEEE-31D8-CC47-9C4B-D35CA0AF42E5}"/>
              </a:ext>
            </a:extLst>
          </p:cNvPr>
          <p:cNvSpPr txBox="1"/>
          <p:nvPr/>
        </p:nvSpPr>
        <p:spPr>
          <a:xfrm>
            <a:off x="201769" y="2716067"/>
            <a:ext cx="11788462" cy="3088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tuple_info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(("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小明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小美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小新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小白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"), ("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青椒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小白的飼料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柳橙汁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"), ("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巧克力餅乾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糖果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", "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壽喜燒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"))</a:t>
            </a:r>
          </a:p>
          <a:p>
            <a:pPr>
              <a:lnSpc>
                <a:spcPct val="150000"/>
              </a:lnSpc>
            </a:pPr>
            <a:r>
              <a:rPr lang="en-US" altLang="zh-TW" b="1" dirty="0" err="1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tuple_info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為一巢狀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列表，請利用剛剛所教的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特性取值，並印出以下句子：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小新不吃青椒、 小白的飼料 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小新喜歡吃巧克力餅乾、糖果、壽喜燒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（若上述結果印出小括號沒有關係）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801090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76ADD47B-E835-9E4B-8AFE-090774CF7BE7}"/>
              </a:ext>
            </a:extLst>
          </p:cNvPr>
          <p:cNvSpPr txBox="1">
            <a:spLocks/>
          </p:cNvSpPr>
          <p:nvPr/>
        </p:nvSpPr>
        <p:spPr>
          <a:xfrm>
            <a:off x="415600" y="587941"/>
            <a:ext cx="2964909" cy="8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3200" kern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kern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- 1</a:t>
            </a:r>
            <a:endParaRPr lang="zh-TW" altLang="en-US" sz="3200" kern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22E4A05F-451C-6B4A-925C-08028C5C6C1D}"/>
              </a:ext>
            </a:extLst>
          </p:cNvPr>
          <p:cNvSpPr txBox="1">
            <a:spLocks/>
          </p:cNvSpPr>
          <p:nvPr/>
        </p:nvSpPr>
        <p:spPr>
          <a:xfrm>
            <a:off x="10190688" y="6166543"/>
            <a:ext cx="2001312" cy="5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兩題皆對得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40987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E7061F5-9565-CB46-8156-12A3AE43632C}"/>
              </a:ext>
            </a:extLst>
          </p:cNvPr>
          <p:cNvSpPr/>
          <p:nvPr/>
        </p:nvSpPr>
        <p:spPr>
          <a:xfrm>
            <a:off x="0" y="1801090"/>
            <a:ext cx="12192000" cy="491836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31BEEE-31D8-CC47-9C4B-D35CA0AF42E5}"/>
              </a:ext>
            </a:extLst>
          </p:cNvPr>
          <p:cNvSpPr txBox="1"/>
          <p:nvPr/>
        </p:nvSpPr>
        <p:spPr>
          <a:xfrm>
            <a:off x="201769" y="2716067"/>
            <a:ext cx="11788462" cy="2257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小新不吃青椒、 小白的飼料 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小新喜歡吃巧克力餅乾、糖果、壽喜燒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</a:t>
            </a:r>
            <a:r>
              <a:rPr lang="en-US" altLang="zh-TW" b="1" dirty="0">
                <a:solidFill>
                  <a:srgbClr val="3EB04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不吃</a:t>
            </a:r>
            <a:r>
              <a:rPr lang="en-US" altLang="zh-TW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lang="en-US" altLang="zh-TW" b="1" dirty="0">
                <a:solidFill>
                  <a:srgbClr val="3EB049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en-US" altLang="zh-TW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喜歡吃</a:t>
            </a:r>
            <a:r>
              <a:rPr lang="en-US" altLang="zh-TW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的方式來印出上述句子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801090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Google Shape;83;p16">
            <a:extLst>
              <a:ext uri="{FF2B5EF4-FFF2-40B4-BE49-F238E27FC236}">
                <a16:creationId xmlns:a16="http://schemas.microsoft.com/office/drawing/2014/main" id="{76ADD47B-E835-9E4B-8AFE-090774CF7BE7}"/>
              </a:ext>
            </a:extLst>
          </p:cNvPr>
          <p:cNvSpPr txBox="1">
            <a:spLocks/>
          </p:cNvSpPr>
          <p:nvPr/>
        </p:nvSpPr>
        <p:spPr>
          <a:xfrm>
            <a:off x="415600" y="587941"/>
            <a:ext cx="2964909" cy="82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3200" kern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kern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- 1</a:t>
            </a:r>
            <a:endParaRPr lang="zh-TW" altLang="en-US" sz="3200" kern="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Google Shape;83;p16">
            <a:extLst>
              <a:ext uri="{FF2B5EF4-FFF2-40B4-BE49-F238E27FC236}">
                <a16:creationId xmlns:a16="http://schemas.microsoft.com/office/drawing/2014/main" id="{E74DFB9D-72A4-9F4E-A66D-A137E387C8D3}"/>
              </a:ext>
            </a:extLst>
          </p:cNvPr>
          <p:cNvSpPr txBox="1">
            <a:spLocks/>
          </p:cNvSpPr>
          <p:nvPr/>
        </p:nvSpPr>
        <p:spPr>
          <a:xfrm>
            <a:off x="10190688" y="6166543"/>
            <a:ext cx="2001312" cy="5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兩題皆對得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730296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634466" y="3427345"/>
            <a:ext cx="292306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5293134" y="2933860"/>
            <a:ext cx="1605728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85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3617684" y="3429000"/>
            <a:ext cx="4956629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4066552" y="2935517"/>
            <a:ext cx="4058891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GitHub</a:t>
            </a:r>
            <a:r>
              <a:rPr kumimoji="1" lang="zh-TW" altLang="en-US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檔案下載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947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145239" y="593367"/>
            <a:ext cx="7901522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3A902C-48FD-4740-88B5-BE0A476EDAFD}"/>
              </a:ext>
            </a:extLst>
          </p:cNvPr>
          <p:cNvSpPr txBox="1"/>
          <p:nvPr/>
        </p:nvSpPr>
        <p:spPr>
          <a:xfrm>
            <a:off x="2145239" y="1738556"/>
            <a:ext cx="7672293" cy="1287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資料用中括號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 ]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包起表示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為「有順序性」的「可變動」列表，可做選取和新增、修改、刪除的動作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可放入不同型態之資料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693912-5A10-B948-BFDD-D898BDC09DF7}"/>
              </a:ext>
            </a:extLst>
          </p:cNvPr>
          <p:cNvSpPr txBox="1"/>
          <p:nvPr/>
        </p:nvSpPr>
        <p:spPr>
          <a:xfrm>
            <a:off x="3535680" y="3706837"/>
            <a:ext cx="5120640" cy="22320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list_1 = [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2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3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(4, 5),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6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]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(list _1)</a:t>
            </a:r>
          </a:p>
          <a:p>
            <a:pPr lvl="0">
              <a:lnSpc>
                <a:spcPct val="150000"/>
              </a:lnSpc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-&gt; [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1, 2, '3', (4, 5), </a:t>
            </a:r>
            <a:r>
              <a:rPr lang="en-US" altLang="zh-TW" sz="3200" kern="0" dirty="0">
                <a:solidFill>
                  <a:prstClr val="black"/>
                </a:solidFill>
                <a:latin typeface="Calibri" panose="020F0502020204030204"/>
              </a:rPr>
              <a:t>'6']</a:t>
            </a: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0692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A8D27A3-819C-7140-BB25-EA7BD55F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4783"/>
            <a:ext cx="12192000" cy="43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799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一樣用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取值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DA6B29A-146C-7A46-A6CD-3A3771E96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"/>
          <a:stretch/>
        </p:blipFill>
        <p:spPr>
          <a:xfrm>
            <a:off x="-4" y="2484580"/>
            <a:ext cx="12192000" cy="4165600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33294014-73B3-B645-9D90-5BBF09F33B61}"/>
              </a:ext>
            </a:extLst>
          </p:cNvPr>
          <p:cNvGrpSpPr/>
          <p:nvPr/>
        </p:nvGrpSpPr>
        <p:grpSpPr>
          <a:xfrm>
            <a:off x="1854514" y="1305482"/>
            <a:ext cx="8393644" cy="993166"/>
            <a:chOff x="2961743" y="965782"/>
            <a:chExt cx="8393644" cy="993166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A63E8C3-C254-D643-9C9A-1D5A779E49E7}"/>
                </a:ext>
              </a:extLst>
            </p:cNvPr>
            <p:cNvSpPr txBox="1"/>
            <p:nvPr/>
          </p:nvSpPr>
          <p:spPr>
            <a:xfrm>
              <a:off x="2961743" y="1497283"/>
              <a:ext cx="8393644" cy="46166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kumimoji="1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group_list</a:t>
              </a: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= </a:t>
              </a:r>
              <a:r>
                <a:rPr kumimoji="1" lang="en-US" altLang="zh-TW" sz="2400" kern="0" dirty="0">
                  <a:solidFill>
                    <a:prstClr val="black"/>
                  </a:solidFill>
                  <a:latin typeface="Calibri" panose="020F0502020204030204"/>
                </a:rPr>
                <a:t>("Tom", "Dan", "Amy", "Sam", "Tom", "</a:t>
              </a:r>
              <a:r>
                <a:rPr kumimoji="1" lang="zh-TW" altLang="en-US" sz="2400" kern="0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小明</a:t>
              </a:r>
              <a:r>
                <a:rPr kumimoji="1" lang="en-US" altLang="zh-TW" sz="2400" kern="0" dirty="0">
                  <a:solidFill>
                    <a:prstClr val="black"/>
                  </a:solidFill>
                  <a:latin typeface="Calibri" panose="020F0502020204030204"/>
                </a:rPr>
                <a:t>", "</a:t>
              </a:r>
              <a:r>
                <a:rPr kumimoji="1" lang="zh-TW" altLang="en-US" sz="2400" kern="0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小王</a:t>
              </a:r>
              <a:r>
                <a:rPr kumimoji="1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")</a:t>
              </a:r>
              <a:endParaRPr kumimoji="1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4CF53AF-B34A-A240-B7FB-D9393B60446E}"/>
                </a:ext>
              </a:extLst>
            </p:cNvPr>
            <p:cNvSpPr txBox="1"/>
            <p:nvPr/>
          </p:nvSpPr>
          <p:spPr>
            <a:xfrm>
              <a:off x="4723519" y="97406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0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10F0A68-3438-6741-92EA-935A9D7159C8}"/>
                </a:ext>
              </a:extLst>
            </p:cNvPr>
            <p:cNvSpPr txBox="1"/>
            <p:nvPr/>
          </p:nvSpPr>
          <p:spPr>
            <a:xfrm>
              <a:off x="5652470" y="97397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1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9D83809-C3F2-1A42-A552-CEF5BDEF776D}"/>
                </a:ext>
              </a:extLst>
            </p:cNvPr>
            <p:cNvSpPr txBox="1"/>
            <p:nvPr/>
          </p:nvSpPr>
          <p:spPr>
            <a:xfrm>
              <a:off x="6610345" y="97406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2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396E08D2-4D8A-4B4B-92A5-1AEF83068193}"/>
                </a:ext>
              </a:extLst>
            </p:cNvPr>
            <p:cNvSpPr txBox="1"/>
            <p:nvPr/>
          </p:nvSpPr>
          <p:spPr>
            <a:xfrm>
              <a:off x="7469723" y="971274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3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0CC8FA7E-90CF-E44B-AD55-B461B8FF882F}"/>
                </a:ext>
              </a:extLst>
            </p:cNvPr>
            <p:cNvSpPr txBox="1"/>
            <p:nvPr/>
          </p:nvSpPr>
          <p:spPr>
            <a:xfrm>
              <a:off x="8427598" y="96578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4</a:t>
              </a:r>
              <a:endPara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2EA870-B947-354B-8446-52F6C109241F}"/>
              </a:ext>
            </a:extLst>
          </p:cNvPr>
          <p:cNvSpPr txBox="1"/>
          <p:nvPr/>
        </p:nvSpPr>
        <p:spPr>
          <a:xfrm>
            <a:off x="8399752" y="13099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5</a:t>
            </a:r>
            <a:endParaRPr kumimoji="1" lang="zh-TW" altLang="en-US" sz="2800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4C7DB30-A69A-3D48-8AD3-02A09B83D494}"/>
              </a:ext>
            </a:extLst>
          </p:cNvPr>
          <p:cNvSpPr txBox="1"/>
          <p:nvPr/>
        </p:nvSpPr>
        <p:spPr>
          <a:xfrm>
            <a:off x="9357627" y="130996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</a:rPr>
              <a:t>6</a:t>
            </a:r>
            <a:endParaRPr kumimoji="1" lang="zh-TW" altLang="en-US" sz="2800" dirty="0">
              <a:solidFill>
                <a:srgbClr val="5B9BD5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48548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的新增、修改、刪除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DE2478B-710B-0049-9AA5-9F28692E8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" b="2940"/>
          <a:stretch/>
        </p:blipFill>
        <p:spPr>
          <a:xfrm>
            <a:off x="0" y="1288474"/>
            <a:ext cx="12192000" cy="54032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D7E34A2-513C-3D4B-8448-DD7E03C04B6E}"/>
              </a:ext>
            </a:extLst>
          </p:cNvPr>
          <p:cNvSpPr txBox="1"/>
          <p:nvPr/>
        </p:nvSpPr>
        <p:spPr>
          <a:xfrm>
            <a:off x="8263890" y="2557606"/>
            <a:ext cx="2031325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append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insert ( )</a:t>
            </a:r>
            <a:endParaRPr kumimoji="1" lang="en-US" altLang="zh-TW" sz="2400" dirty="0">
              <a:solidFill>
                <a:srgbClr val="00B05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7306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6">
            <a:extLst>
              <a:ext uri="{FF2B5EF4-FFF2-40B4-BE49-F238E27FC236}">
                <a16:creationId xmlns:a16="http://schemas.microsoft.com/office/drawing/2014/main" id="{643E24E2-07AB-7349-9C70-F369FA2114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的新增、修改、刪除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C7F85E-D707-9846-AA4C-8568FC6E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178"/>
            <a:ext cx="12192000" cy="507535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B80AEBC-1CBF-E84B-8A15-307121FF70E4}"/>
              </a:ext>
            </a:extLst>
          </p:cNvPr>
          <p:cNvSpPr txBox="1"/>
          <p:nvPr/>
        </p:nvSpPr>
        <p:spPr>
          <a:xfrm>
            <a:off x="8652510" y="2461912"/>
            <a:ext cx="2031325" cy="2251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pop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del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remove ( )</a:t>
            </a:r>
            <a:endParaRPr kumimoji="1" lang="en-US" altLang="zh-TW" sz="2400" dirty="0">
              <a:solidFill>
                <a:srgbClr val="00B050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8394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29947F0A-4025-E347-8C43-5C8EDC818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0"/>
          <a:stretch/>
        </p:blipFill>
        <p:spPr>
          <a:xfrm>
            <a:off x="0" y="699111"/>
            <a:ext cx="12192000" cy="4671676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904874C-DA76-E14D-BC77-52CC6AB3565E}"/>
              </a:ext>
            </a:extLst>
          </p:cNvPr>
          <p:cNvSpPr txBox="1"/>
          <p:nvPr/>
        </p:nvSpPr>
        <p:spPr>
          <a:xfrm>
            <a:off x="8076412" y="1555938"/>
            <a:ext cx="2031325" cy="2249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len</a:t>
            </a: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index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in</a:t>
            </a:r>
            <a:r>
              <a:rPr kumimoji="1" lang="zh-TW" altLang="en-US" sz="2400" dirty="0">
                <a:solidFill>
                  <a:prstClr val="black"/>
                </a:solidFill>
                <a:latin typeface="Calibri" panose="020F0502020204030204"/>
              </a:rPr>
              <a:t>、</a:t>
            </a: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not in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38517E8-2C84-094B-A160-519D8BE05090}"/>
              </a:ext>
            </a:extLst>
          </p:cNvPr>
          <p:cNvSpPr/>
          <p:nvPr/>
        </p:nvSpPr>
        <p:spPr>
          <a:xfrm>
            <a:off x="1085850" y="1211580"/>
            <a:ext cx="4686300" cy="109728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B641AE-0743-EB48-BD99-D05CF031C53D}"/>
              </a:ext>
            </a:extLst>
          </p:cNvPr>
          <p:cNvSpPr/>
          <p:nvPr/>
        </p:nvSpPr>
        <p:spPr>
          <a:xfrm>
            <a:off x="1085850" y="2308860"/>
            <a:ext cx="4686300" cy="56360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227891D-E8B3-C34B-94DC-64A638B7E33A}"/>
              </a:ext>
            </a:extLst>
          </p:cNvPr>
          <p:cNvSpPr/>
          <p:nvPr/>
        </p:nvSpPr>
        <p:spPr>
          <a:xfrm>
            <a:off x="1085850" y="2879034"/>
            <a:ext cx="4686300" cy="563609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8B031B-949F-6747-B3EA-3E412399A31B}"/>
              </a:ext>
            </a:extLst>
          </p:cNvPr>
          <p:cNvSpPr/>
          <p:nvPr/>
        </p:nvSpPr>
        <p:spPr>
          <a:xfrm>
            <a:off x="1085850" y="3442643"/>
            <a:ext cx="4686300" cy="725386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4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15270E5-F449-3442-819F-8CF2EDEB6808}"/>
              </a:ext>
            </a:extLst>
          </p:cNvPr>
          <p:cNvSpPr/>
          <p:nvPr/>
        </p:nvSpPr>
        <p:spPr>
          <a:xfrm>
            <a:off x="0" y="1544866"/>
            <a:ext cx="12192000" cy="5165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435536"/>
            <a:ext cx="2964909" cy="8252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- 2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488075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5CE99A-DF67-7F4A-B538-6A75E27C174B}"/>
              </a:ext>
            </a:extLst>
          </p:cNvPr>
          <p:cNvSpPr txBox="1"/>
          <p:nvPr/>
        </p:nvSpPr>
        <p:spPr>
          <a:xfrm>
            <a:off x="1286277" y="1555051"/>
            <a:ext cx="9619446" cy="516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小白今天在玩遊戲時，他將混合在一起的東西依照顏色做分類，但他分不清楚顏色，所以不小心將幾個物品分類錯誤，以下是小白分類完的結果：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綠色：「青蘋果、樹葉、柳丁、青蛙、草莓」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紅色：「消防車、長頸鹿、櫻桃、滅火器」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黃色：「小鴨、熟香蕉、芭樂、蜘蛛人玩具」</a:t>
            </a: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請幫幫小白將東西依照顏色回歸原位！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請利用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的特性回傳各個顏色中的物品數量！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請使用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的新增、修改、刪除等功能完成上述動作！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（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Hint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：請先利用小白的結果新增三種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，再做物品的更換）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88272337-5051-3749-9FB9-DEE3938E10AC}"/>
              </a:ext>
            </a:extLst>
          </p:cNvPr>
          <p:cNvSpPr txBox="1">
            <a:spLocks/>
          </p:cNvSpPr>
          <p:nvPr/>
        </p:nvSpPr>
        <p:spPr>
          <a:xfrm>
            <a:off x="10190688" y="6166543"/>
            <a:ext cx="2001312" cy="5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兩題皆對得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38654664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15270E5-F449-3442-819F-8CF2EDEB6808}"/>
              </a:ext>
            </a:extLst>
          </p:cNvPr>
          <p:cNvSpPr/>
          <p:nvPr/>
        </p:nvSpPr>
        <p:spPr>
          <a:xfrm>
            <a:off x="0" y="1544866"/>
            <a:ext cx="12192000" cy="5165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435536"/>
            <a:ext cx="2964909" cy="8252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- 2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488075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5CE99A-DF67-7F4A-B538-6A75E27C174B}"/>
              </a:ext>
            </a:extLst>
          </p:cNvPr>
          <p:cNvSpPr txBox="1"/>
          <p:nvPr/>
        </p:nvSpPr>
        <p:spPr>
          <a:xfrm>
            <a:off x="1286277" y="1970370"/>
            <a:ext cx="5902799" cy="142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請幫幫小白將東西依照顏色回歸原位！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請利用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的特性回傳各個顏色中的物品數量！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8D7AD-000B-3A43-A2F4-630E135C3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77" y="3618677"/>
            <a:ext cx="6477000" cy="1435100"/>
          </a:xfrm>
          <a:prstGeom prst="rect">
            <a:avLst/>
          </a:prstGeom>
        </p:spPr>
      </p:pic>
      <p:sp>
        <p:nvSpPr>
          <p:cNvPr id="10" name="Google Shape;83;p16">
            <a:extLst>
              <a:ext uri="{FF2B5EF4-FFF2-40B4-BE49-F238E27FC236}">
                <a16:creationId xmlns:a16="http://schemas.microsoft.com/office/drawing/2014/main" id="{F800EA15-A916-1B41-BA27-F26B1A484150}"/>
              </a:ext>
            </a:extLst>
          </p:cNvPr>
          <p:cNvSpPr txBox="1">
            <a:spLocks/>
          </p:cNvSpPr>
          <p:nvPr/>
        </p:nvSpPr>
        <p:spPr>
          <a:xfrm>
            <a:off x="10190688" y="6166543"/>
            <a:ext cx="2001312" cy="5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pPr algn="ctr"/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兩題皆對得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A398BA-9DD7-EB4B-8EB5-B3E2030A1A79}"/>
              </a:ext>
            </a:extLst>
          </p:cNvPr>
          <p:cNvSpPr/>
          <p:nvPr/>
        </p:nvSpPr>
        <p:spPr>
          <a:xfrm>
            <a:off x="1393900" y="5275668"/>
            <a:ext cx="5795176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要使用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特性作答，不是直接新建一個歸完位的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呦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3612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634466" y="3427345"/>
            <a:ext cx="292306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5293133" y="2935517"/>
            <a:ext cx="1605728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6005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145239" y="593367"/>
            <a:ext cx="7901522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3A902C-48FD-4740-88B5-BE0A476EDAFD}"/>
              </a:ext>
            </a:extLst>
          </p:cNvPr>
          <p:cNvSpPr txBox="1"/>
          <p:nvPr/>
        </p:nvSpPr>
        <p:spPr>
          <a:xfrm>
            <a:off x="2145239" y="1738556"/>
            <a:ext cx="7295587" cy="1703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資料用大括號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}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包起表示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為「無順序性」的「無重複」集合，可做選取和新增、刪除的動作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內部資料不重複，每筆都是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unique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的，且每項資料必須是固定的內容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可放入不同型態之資料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A73DD3-97DB-1444-A7FA-E5A4706983E1}"/>
              </a:ext>
            </a:extLst>
          </p:cNvPr>
          <p:cNvSpPr txBox="1"/>
          <p:nvPr/>
        </p:nvSpPr>
        <p:spPr>
          <a:xfrm>
            <a:off x="3535680" y="3901913"/>
            <a:ext cx="5120640" cy="22320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set_1 = {1, 2, 3, 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"set"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(set _1 )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-&gt; </a:t>
            </a:r>
            <a:r>
              <a:rPr kumimoji="0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{1, 2, 3, 'set'}</a:t>
            </a: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7744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CDEE71-65C6-B84F-A6FF-6D5BC7D30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9" b="12573"/>
          <a:stretch/>
        </p:blipFill>
        <p:spPr>
          <a:xfrm>
            <a:off x="1076849" y="1536567"/>
            <a:ext cx="10358245" cy="5095461"/>
          </a:xfrm>
          <a:prstGeom prst="rect">
            <a:avLst/>
          </a:prstGeom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kumimoji="1" lang="en-US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連結到GitHub頁面後點選要下載的</a:t>
            </a:r>
            <a:r>
              <a:rPr kumimoji="1" lang="en-US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ipynb檔</a:t>
            </a:r>
            <a:endParaRPr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D2C0F24-9A3A-AD4E-8902-D3F7354CD57B}"/>
              </a:ext>
            </a:extLst>
          </p:cNvPr>
          <p:cNvSpPr txBox="1"/>
          <p:nvPr/>
        </p:nvSpPr>
        <p:spPr>
          <a:xfrm>
            <a:off x="3742303" y="4740926"/>
            <a:ext cx="5027338" cy="1287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STEP1 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勾選新增的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Untitled Folder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STEP2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點擊左上方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Rename</a:t>
            </a:r>
            <a:endParaRPr kumimoji="1" lang="zh-TW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STEP3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將名稱更改為「東吳</a:t>
            </a:r>
            <a:r>
              <a:rPr kumimoji="1" lang="en-US" altLang="zh-TW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理律 法律科技學」</a:t>
            </a:r>
          </a:p>
        </p:txBody>
      </p:sp>
    </p:spTree>
    <p:extLst>
      <p:ext uri="{BB962C8B-B14F-4D97-AF65-F5344CB8AC3E}">
        <p14:creationId xmlns:p14="http://schemas.microsoft.com/office/powerpoint/2010/main" val="228580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E4E6BBF-D1A5-5A4C-9452-1ABAAF7AA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"/>
          <a:stretch/>
        </p:blipFill>
        <p:spPr>
          <a:xfrm>
            <a:off x="91440" y="303695"/>
            <a:ext cx="12009120" cy="62506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7CF2B1C-258B-7140-8F12-A5EFAFB3552A}"/>
              </a:ext>
            </a:extLst>
          </p:cNvPr>
          <p:cNvSpPr/>
          <p:nvPr/>
        </p:nvSpPr>
        <p:spPr>
          <a:xfrm>
            <a:off x="1017270" y="2753814"/>
            <a:ext cx="4686300" cy="86949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5580C7-1642-1B43-ACB5-0C1AAB16EB0C}"/>
              </a:ext>
            </a:extLst>
          </p:cNvPr>
          <p:cNvSpPr/>
          <p:nvPr/>
        </p:nvSpPr>
        <p:spPr>
          <a:xfrm>
            <a:off x="1017270" y="3623309"/>
            <a:ext cx="4686300" cy="56007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77DC5A-2544-1B41-A186-8D249D36436C}"/>
              </a:ext>
            </a:extLst>
          </p:cNvPr>
          <p:cNvSpPr/>
          <p:nvPr/>
        </p:nvSpPr>
        <p:spPr>
          <a:xfrm>
            <a:off x="6933704" y="2753814"/>
            <a:ext cx="3339376" cy="1201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en-US" altLang="zh-TW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kumimoji="1" lang="zh-TW" altLang="en-US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中每項資料必須是固定的內容</a:t>
            </a:r>
            <a:endParaRPr kumimoji="1" lang="en-US" altLang="zh-TW" sz="16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所以可以存放無法做修改的</a:t>
            </a:r>
            <a:r>
              <a:rPr kumimoji="1" lang="en-US" altLang="zh-TW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tuple</a:t>
            </a:r>
          </a:p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但無法存放</a:t>
            </a:r>
            <a:r>
              <a:rPr kumimoji="1" lang="en-US" altLang="zh-TW" sz="16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</a:t>
            </a:r>
            <a:endParaRPr lang="zh-TW" altLang="en-US" sz="1600" b="1" dirty="0">
              <a:solidFill>
                <a:schemeClr val="tx2">
                  <a:lumMod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CD988C-F49F-1E4F-A775-0F552FDC5D15}"/>
              </a:ext>
            </a:extLst>
          </p:cNvPr>
          <p:cNvSpPr/>
          <p:nvPr/>
        </p:nvSpPr>
        <p:spPr>
          <a:xfrm>
            <a:off x="1017270" y="4183380"/>
            <a:ext cx="4686300" cy="560071"/>
          </a:xfrm>
          <a:prstGeom prst="rect">
            <a:avLst/>
          </a:prstGeom>
          <a:noFill/>
          <a:ln w="28575" cap="flat" cmpd="sng" algn="ctr">
            <a:solidFill>
              <a:srgbClr val="5B9BD5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7F05A6-8734-3544-A596-556CA5973F47}"/>
              </a:ext>
            </a:extLst>
          </p:cNvPr>
          <p:cNvSpPr/>
          <p:nvPr/>
        </p:nvSpPr>
        <p:spPr>
          <a:xfrm>
            <a:off x="6933704" y="4057794"/>
            <a:ext cx="4647426" cy="7857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</a:t>
            </a:r>
            <a:r>
              <a:rPr kumimoji="1" lang="en-US" altLang="zh-TW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kumimoji="1" lang="zh-TW" altLang="en-US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不具有順序性，</a:t>
            </a:r>
            <a:r>
              <a:rPr kumimoji="1" lang="en-US" altLang="zh-TW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print</a:t>
            </a:r>
            <a:r>
              <a:rPr kumimoji="1" lang="zh-TW" altLang="en-US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出來的東西為隨機排序</a:t>
            </a:r>
            <a:endParaRPr kumimoji="1" lang="en-US" altLang="zh-TW" sz="1600" b="1" dirty="0">
              <a:solidFill>
                <a:srgbClr val="5B9BD5">
                  <a:lumMod val="75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所以也沒辦法利用</a:t>
            </a:r>
            <a:r>
              <a:rPr kumimoji="1" lang="en-US" altLang="zh-TW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</a:t>
            </a:r>
            <a:r>
              <a:rPr kumimoji="1" lang="zh-TW" altLang="en-US" sz="1600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取得內部資料</a:t>
            </a:r>
            <a:endParaRPr kumimoji="1" lang="en-US" altLang="zh-TW" sz="1600" b="1" dirty="0">
              <a:solidFill>
                <a:srgbClr val="5B9BD5">
                  <a:lumMod val="75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35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/>
      <p:bldP spid="14" grpId="0" animBg="1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BF63F4F-B6D3-C946-A305-FA140604A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" b="2424"/>
          <a:stretch/>
        </p:blipFill>
        <p:spPr>
          <a:xfrm>
            <a:off x="24267" y="0"/>
            <a:ext cx="12143465" cy="66778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583215-AE6D-2648-A7B9-122C1ECE8BAA}"/>
              </a:ext>
            </a:extLst>
          </p:cNvPr>
          <p:cNvSpPr txBox="1"/>
          <p:nvPr/>
        </p:nvSpPr>
        <p:spPr>
          <a:xfrm>
            <a:off x="8049617" y="2027302"/>
            <a:ext cx="2031325" cy="2803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add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update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pop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remove ( )</a:t>
            </a:r>
          </a:p>
        </p:txBody>
      </p:sp>
    </p:spTree>
    <p:extLst>
      <p:ext uri="{BB962C8B-B14F-4D97-AF65-F5344CB8AC3E}">
        <p14:creationId xmlns:p14="http://schemas.microsoft.com/office/powerpoint/2010/main" val="889802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的運算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006A470-A37D-ED41-946F-CF3EBB5ED3CD}"/>
              </a:ext>
            </a:extLst>
          </p:cNvPr>
          <p:cNvSpPr txBox="1"/>
          <p:nvPr/>
        </p:nvSpPr>
        <p:spPr>
          <a:xfrm>
            <a:off x="5316513" y="1725585"/>
            <a:ext cx="6647974" cy="1703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交集：取兩個集合中，相同的資料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聯集：取兩個集合中的所有資料，但不重複取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差集：從一集合中，減去和另一集合重疊的部分（順序會影響）</a:t>
            </a: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反交集：取兩個交集中，不重疊的部分</a:t>
            </a:r>
          </a:p>
        </p:txBody>
      </p: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4449C1D2-3A67-0C46-8184-D28F67E4F90B}"/>
              </a:ext>
            </a:extLst>
          </p:cNvPr>
          <p:cNvGrpSpPr/>
          <p:nvPr/>
        </p:nvGrpSpPr>
        <p:grpSpPr>
          <a:xfrm>
            <a:off x="348394" y="4161677"/>
            <a:ext cx="11495211" cy="1709858"/>
            <a:chOff x="379708" y="4270860"/>
            <a:chExt cx="11495211" cy="1709858"/>
          </a:xfrm>
        </p:grpSpPr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4C115753-B56C-B044-BEFA-D4C426FAFE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94" t="8345" r="38593" b="53621"/>
            <a:stretch/>
          </p:blipFill>
          <p:spPr>
            <a:xfrm>
              <a:off x="379708" y="4270860"/>
              <a:ext cx="2457276" cy="1650592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BCD62540-CEB6-B14E-8203-AFAD052D7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775" t="8589" r="350" b="53376"/>
            <a:stretch/>
          </p:blipFill>
          <p:spPr>
            <a:xfrm>
              <a:off x="9283953" y="4277303"/>
              <a:ext cx="2590966" cy="1703415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E3174F58-27E7-B34A-BE34-99FB8BF5E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092" t="60788" r="38033" b="1177"/>
            <a:stretch/>
          </p:blipFill>
          <p:spPr>
            <a:xfrm>
              <a:off x="6313055" y="4277303"/>
              <a:ext cx="2500820" cy="1644149"/>
            </a:xfrm>
            <a:prstGeom prst="rect">
              <a:avLst/>
            </a:prstGeom>
          </p:spPr>
        </p:pic>
        <p:sp>
          <p:nvSpPr>
            <p:cNvPr id="71" name="橢圓 70">
              <a:extLst>
                <a:ext uri="{FF2B5EF4-FFF2-40B4-BE49-F238E27FC236}">
                  <a16:creationId xmlns:a16="http://schemas.microsoft.com/office/drawing/2014/main" id="{BC60F664-75CF-DD42-BAE0-734BD41B813D}"/>
                </a:ext>
              </a:extLst>
            </p:cNvPr>
            <p:cNvSpPr/>
            <p:nvPr/>
          </p:nvSpPr>
          <p:spPr>
            <a:xfrm>
              <a:off x="7282365" y="4463394"/>
              <a:ext cx="1278052" cy="127805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A4C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A5F3F508-4D03-224A-95EB-DA74E81C67C2}"/>
              </a:ext>
            </a:extLst>
          </p:cNvPr>
          <p:cNvSpPr txBox="1"/>
          <p:nvPr/>
        </p:nvSpPr>
        <p:spPr>
          <a:xfrm>
            <a:off x="804224" y="6055233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的交集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9FE22BB-105A-2048-A6AA-952B1A3DBCFC}"/>
              </a:ext>
            </a:extLst>
          </p:cNvPr>
          <p:cNvSpPr txBox="1"/>
          <p:nvPr/>
        </p:nvSpPr>
        <p:spPr>
          <a:xfrm>
            <a:off x="3770897" y="6055233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的聯集</a:t>
            </a: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43D5174-4E6E-324C-AE8D-53213D933FEC}"/>
              </a:ext>
            </a:extLst>
          </p:cNvPr>
          <p:cNvSpPr txBox="1"/>
          <p:nvPr/>
        </p:nvSpPr>
        <p:spPr>
          <a:xfrm>
            <a:off x="6737570" y="6050444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的差集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3CB2692-1393-944B-A955-D29B0AE7ABE1}"/>
              </a:ext>
            </a:extLst>
          </p:cNvPr>
          <p:cNvSpPr txBox="1"/>
          <p:nvPr/>
        </p:nvSpPr>
        <p:spPr>
          <a:xfrm>
            <a:off x="9704243" y="6068578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</a:t>
            </a:r>
            <a:r>
              <a:rPr kumimoji="1" lang="en-US" altLang="zh-TW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的反交集</a:t>
            </a:r>
          </a:p>
        </p:txBody>
      </p:sp>
      <p:graphicFrame>
        <p:nvGraphicFramePr>
          <p:cNvPr id="76" name="表格 7">
            <a:extLst>
              <a:ext uri="{FF2B5EF4-FFF2-40B4-BE49-F238E27FC236}">
                <a16:creationId xmlns:a16="http://schemas.microsoft.com/office/drawing/2014/main" id="{3F3B2D57-5559-E84A-851B-DB4D586B1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69949"/>
              </p:ext>
            </p:extLst>
          </p:nvPr>
        </p:nvGraphicFramePr>
        <p:xfrm>
          <a:off x="647107" y="1455883"/>
          <a:ext cx="4163060" cy="187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530">
                  <a:extLst>
                    <a:ext uri="{9D8B030D-6E8A-4147-A177-3AD203B41FA5}">
                      <a16:colId xmlns:a16="http://schemas.microsoft.com/office/drawing/2014/main" val="2770844077"/>
                    </a:ext>
                  </a:extLst>
                </a:gridCol>
                <a:gridCol w="2081530">
                  <a:extLst>
                    <a:ext uri="{9D8B030D-6E8A-4147-A177-3AD203B41FA5}">
                      <a16:colId xmlns:a16="http://schemas.microsoft.com/office/drawing/2014/main" val="3036398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運算符號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用途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64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&amp;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交集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01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|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聯集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31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差集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5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^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反交集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993615"/>
                  </a:ext>
                </a:extLst>
              </a:tr>
            </a:tbl>
          </a:graphicData>
        </a:graphic>
      </p:graphicFrame>
      <p:grpSp>
        <p:nvGrpSpPr>
          <p:cNvPr id="4" name="群組 3">
            <a:extLst>
              <a:ext uri="{FF2B5EF4-FFF2-40B4-BE49-F238E27FC236}">
                <a16:creationId xmlns:a16="http://schemas.microsoft.com/office/drawing/2014/main" id="{9D1F04E0-3965-2C46-9864-0616BA7EFBFA}"/>
              </a:ext>
            </a:extLst>
          </p:cNvPr>
          <p:cNvGrpSpPr/>
          <p:nvPr/>
        </p:nvGrpSpPr>
        <p:grpSpPr>
          <a:xfrm>
            <a:off x="3319293" y="4175406"/>
            <a:ext cx="2457276" cy="1602959"/>
            <a:chOff x="3319293" y="4189694"/>
            <a:chExt cx="2457276" cy="160295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92BAA3B-270F-8745-BD62-4447B0F984AE}"/>
                </a:ext>
              </a:extLst>
            </p:cNvPr>
            <p:cNvSpPr/>
            <p:nvPr/>
          </p:nvSpPr>
          <p:spPr>
            <a:xfrm>
              <a:off x="3319293" y="4189694"/>
              <a:ext cx="2457276" cy="160295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1667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98DCD5BE-D939-B14C-993C-703C0D66CFC7}"/>
                </a:ext>
              </a:extLst>
            </p:cNvPr>
            <p:cNvSpPr/>
            <p:nvPr/>
          </p:nvSpPr>
          <p:spPr>
            <a:xfrm>
              <a:off x="3516186" y="4362235"/>
              <a:ext cx="1278052" cy="1278052"/>
            </a:xfrm>
            <a:prstGeom prst="ellipse">
              <a:avLst/>
            </a:prstGeom>
            <a:solidFill>
              <a:srgbClr val="0094FE"/>
            </a:solidFill>
            <a:ln w="19050" cap="flat" cmpd="sng" algn="ctr">
              <a:solidFill>
                <a:srgbClr val="7FA4C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C199E0B-0158-5244-9AAA-E21E6100BEC5}"/>
                </a:ext>
              </a:extLst>
            </p:cNvPr>
            <p:cNvSpPr/>
            <p:nvPr/>
          </p:nvSpPr>
          <p:spPr>
            <a:xfrm>
              <a:off x="4236582" y="4362235"/>
              <a:ext cx="1278052" cy="1278052"/>
            </a:xfrm>
            <a:prstGeom prst="ellipse">
              <a:avLst/>
            </a:prstGeom>
            <a:solidFill>
              <a:srgbClr val="0094FE"/>
            </a:solidFill>
            <a:ln w="19050" cap="flat" cmpd="sng" algn="ctr">
              <a:solidFill>
                <a:srgbClr val="0094FE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A764FF-FB26-4141-9CD8-37B148A10B48}"/>
              </a:ext>
            </a:extLst>
          </p:cNvPr>
          <p:cNvSpPr txBox="1"/>
          <p:nvPr/>
        </p:nvSpPr>
        <p:spPr>
          <a:xfrm>
            <a:off x="3498388" y="545672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C00000"/>
                </a:solidFill>
              </a:rPr>
              <a:t>A</a:t>
            </a:r>
            <a:endParaRPr kumimoji="1"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033B54-89CB-EA4D-90B6-1C010C4658B4}"/>
              </a:ext>
            </a:extLst>
          </p:cNvPr>
          <p:cNvSpPr txBox="1"/>
          <p:nvPr/>
        </p:nvSpPr>
        <p:spPr>
          <a:xfrm>
            <a:off x="5264316" y="543981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 dirty="0">
                <a:solidFill>
                  <a:srgbClr val="C00000"/>
                </a:solidFill>
              </a:rPr>
              <a:t>B</a:t>
            </a:r>
            <a:endParaRPr kumimoji="1" lang="zh-TW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829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1DBC8A8-6453-B04B-BFE6-818C241F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3321"/>
            <a:ext cx="12192000" cy="517135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56DE0A3-A4A6-0A49-8257-25F56E401AE2}"/>
              </a:ext>
            </a:extLst>
          </p:cNvPr>
          <p:cNvSpPr/>
          <p:nvPr/>
        </p:nvSpPr>
        <p:spPr>
          <a:xfrm>
            <a:off x="1081664" y="3428999"/>
            <a:ext cx="2691846" cy="79527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647A3B-87CA-5448-AF2C-2BC08AC97FC7}"/>
              </a:ext>
            </a:extLst>
          </p:cNvPr>
          <p:cNvSpPr/>
          <p:nvPr/>
        </p:nvSpPr>
        <p:spPr>
          <a:xfrm>
            <a:off x="5235849" y="3598174"/>
            <a:ext cx="5493812" cy="456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取兩個集合中的差集時，會因順序不同而有不同的值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39C5864-1672-5743-8305-E02F2FCE9398}"/>
              </a:ext>
            </a:extLst>
          </p:cNvPr>
          <p:cNvSpPr/>
          <p:nvPr/>
        </p:nvSpPr>
        <p:spPr>
          <a:xfrm>
            <a:off x="1081664" y="5185738"/>
            <a:ext cx="2691846" cy="377935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15270E5-F449-3442-819F-8CF2EDEB6808}"/>
              </a:ext>
            </a:extLst>
          </p:cNvPr>
          <p:cNvSpPr/>
          <p:nvPr/>
        </p:nvSpPr>
        <p:spPr>
          <a:xfrm>
            <a:off x="0" y="1544865"/>
            <a:ext cx="12192000" cy="5165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435536"/>
            <a:ext cx="2964909" cy="8252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- 3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488075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FDCC45-2FD3-E346-8C2F-14D055DD248B}"/>
              </a:ext>
            </a:extLst>
          </p:cNvPr>
          <p:cNvSpPr txBox="1"/>
          <p:nvPr/>
        </p:nvSpPr>
        <p:spPr>
          <a:xfrm>
            <a:off x="1041042" y="1582761"/>
            <a:ext cx="10109916" cy="5165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今天班上考了數學和英文考試，數學及格的同學有「小王、小美、珊迪、謝老闆、風間」，英文及格的同學有「小明、小王、珊迪、海綿寶寶、小白」，兩科都不及格的有「大雄、派大星、小新」請問：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數學及格、英文不及格的有哪些人？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英文及格、數學不及格的有哪些人？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只有一科及格的有哪些人？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兩科都及格的有哪些人？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班上共有哪些人？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請利用剛剛學到的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（集合）的觀念做出運算，並依序印出上述答案！ 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Hint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：首先須建立三個不同的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Set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！）</a:t>
            </a:r>
          </a:p>
        </p:txBody>
      </p:sp>
      <p:sp>
        <p:nvSpPr>
          <p:cNvPr id="6" name="Google Shape;83;p16">
            <a:extLst>
              <a:ext uri="{FF2B5EF4-FFF2-40B4-BE49-F238E27FC236}">
                <a16:creationId xmlns:a16="http://schemas.microsoft.com/office/drawing/2014/main" id="{ADC9B25E-D965-9240-A099-C0A301E1DDB8}"/>
              </a:ext>
            </a:extLst>
          </p:cNvPr>
          <p:cNvSpPr txBox="1">
            <a:spLocks/>
          </p:cNvSpPr>
          <p:nvPr/>
        </p:nvSpPr>
        <p:spPr>
          <a:xfrm>
            <a:off x="10283854" y="5313135"/>
            <a:ext cx="1734207" cy="136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對兩題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對四題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-&gt;2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3970872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91CE919-2AA5-F043-94E0-36F62EED79D7}"/>
              </a:ext>
            </a:extLst>
          </p:cNvPr>
          <p:cNvCxnSpPr>
            <a:cxnSpLocks/>
          </p:cNvCxnSpPr>
          <p:nvPr/>
        </p:nvCxnSpPr>
        <p:spPr>
          <a:xfrm>
            <a:off x="4634466" y="3427345"/>
            <a:ext cx="2923063" cy="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0F0E420-F827-D943-BE8A-28777E3D0EC8}"/>
              </a:ext>
            </a:extLst>
          </p:cNvPr>
          <p:cNvSpPr/>
          <p:nvPr/>
        </p:nvSpPr>
        <p:spPr>
          <a:xfrm>
            <a:off x="5293134" y="2933860"/>
            <a:ext cx="1605728" cy="98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 err="1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</a:t>
            </a:r>
            <a:endParaRPr kumimoji="1" lang="en-US" altLang="zh-TW" sz="40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A30BF103-E25D-2C46-B5FE-E743316CF514}"/>
              </a:ext>
            </a:extLst>
          </p:cNvPr>
          <p:cNvCxnSpPr>
            <a:cxnSpLocks/>
          </p:cNvCxnSpPr>
          <p:nvPr/>
        </p:nvCxnSpPr>
        <p:spPr>
          <a:xfrm>
            <a:off x="3617685" y="386805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6643C74A-8517-8E46-9469-CE8376C962CB}"/>
              </a:ext>
            </a:extLst>
          </p:cNvPr>
          <p:cNvCxnSpPr>
            <a:cxnSpLocks/>
          </p:cNvCxnSpPr>
          <p:nvPr/>
        </p:nvCxnSpPr>
        <p:spPr>
          <a:xfrm>
            <a:off x="3617684" y="2935512"/>
            <a:ext cx="4956629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4870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145239" y="593367"/>
            <a:ext cx="7901522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Dictionary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3A902C-48FD-4740-88B5-BE0A476EDAFD}"/>
              </a:ext>
            </a:extLst>
          </p:cNvPr>
          <p:cNvSpPr txBox="1"/>
          <p:nvPr/>
        </p:nvSpPr>
        <p:spPr>
          <a:xfrm>
            <a:off x="2145239" y="1738556"/>
            <a:ext cx="7960834" cy="1703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資料用大括號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  }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包起表示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是利用鍵值對（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Key-value Pair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）的方式存取資料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為「無順序性」的「可變動」容器，可做選取和新增、修改、刪除的動作</a:t>
            </a:r>
          </a:p>
          <a:p>
            <a:pPr>
              <a:lnSpc>
                <a:spcPct val="150000"/>
              </a:lnSpc>
            </a:pP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可放入不同型態之資料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6D285D7-8BDB-BA44-B330-17890763AD97}"/>
              </a:ext>
            </a:extLst>
          </p:cNvPr>
          <p:cNvSpPr txBox="1"/>
          <p:nvPr/>
        </p:nvSpPr>
        <p:spPr>
          <a:xfrm>
            <a:off x="1366878" y="4056174"/>
            <a:ext cx="9458244" cy="1964512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fruits =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{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"Apple"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,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"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香蕉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"Banana"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,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"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芒果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"Mango"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 panose="020F0502020204030204"/>
              </a:rPr>
              <a:t>}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print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(fruits,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type 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(fruits))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-&gt;{'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': 'Apple', '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香蕉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': 'Banana', '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芒果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': 'Mango'} &lt;class '</a:t>
            </a:r>
            <a:r>
              <a:rPr kumimoji="1" lang="en-US" altLang="zh-TW" sz="2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dict</a:t>
            </a:r>
            <a:r>
              <a:rPr kumimoji="1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'&gt;</a:t>
            </a:r>
            <a:endParaRPr kumimoji="1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1140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什麼是鍵值對（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Key-value Pair）？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70E258-AE56-E04E-BA0A-14978EADFD74}"/>
              </a:ext>
            </a:extLst>
          </p:cNvPr>
          <p:cNvSpPr txBox="1"/>
          <p:nvPr/>
        </p:nvSpPr>
        <p:spPr>
          <a:xfrm>
            <a:off x="2478367" y="2421078"/>
            <a:ext cx="7235265" cy="671851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{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'Mike'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185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'Sam'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178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,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'Amy'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163</a:t>
            </a:r>
            <a:r>
              <a:rPr kumimoji="0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}</a:t>
            </a:r>
            <a:endParaRPr kumimoji="1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6463CB3-42CA-0B46-80FF-F3076E07997A}"/>
              </a:ext>
            </a:extLst>
          </p:cNvPr>
          <p:cNvSpPr/>
          <p:nvPr/>
        </p:nvSpPr>
        <p:spPr>
          <a:xfrm>
            <a:off x="2804160" y="2585073"/>
            <a:ext cx="2097025" cy="507856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C8D3B8F-BA21-0942-96DC-B6CD9D0D1BDC}"/>
              </a:ext>
            </a:extLst>
          </p:cNvPr>
          <p:cNvSpPr/>
          <p:nvPr/>
        </p:nvSpPr>
        <p:spPr>
          <a:xfrm>
            <a:off x="5091856" y="2585073"/>
            <a:ext cx="2097025" cy="507856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D495AD5-E81C-E044-B8B0-F8F70EA6AFCF}"/>
              </a:ext>
            </a:extLst>
          </p:cNvPr>
          <p:cNvSpPr/>
          <p:nvPr/>
        </p:nvSpPr>
        <p:spPr>
          <a:xfrm>
            <a:off x="7290817" y="2585073"/>
            <a:ext cx="2097025" cy="507856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0F2AC1-F674-BC4E-B862-DD50B27B4C07}"/>
              </a:ext>
            </a:extLst>
          </p:cNvPr>
          <p:cNvSpPr txBox="1"/>
          <p:nvPr/>
        </p:nvSpPr>
        <p:spPr>
          <a:xfrm>
            <a:off x="4728762" y="1828633"/>
            <a:ext cx="274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每個逗號分隔了一筆</a:t>
            </a:r>
            <a:r>
              <a:rPr kumimoji="1" lang="en-US" altLang="zh-TW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item</a:t>
            </a:r>
            <a:endParaRPr kumimoji="1" lang="zh-TW" altLang="en-US" b="1" dirty="0">
              <a:solidFill>
                <a:srgbClr val="5B9BD5">
                  <a:lumMod val="75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7EBFF5D-4E5C-2947-8F2D-F237AA292492}"/>
              </a:ext>
            </a:extLst>
          </p:cNvPr>
          <p:cNvSpPr txBox="1"/>
          <p:nvPr/>
        </p:nvSpPr>
        <p:spPr>
          <a:xfrm>
            <a:off x="4728762" y="3681927"/>
            <a:ext cx="2823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每個</a:t>
            </a:r>
            <a:r>
              <a:rPr kumimoji="1" lang="en-US" altLang="zh-TW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item</a:t>
            </a:r>
            <a:r>
              <a:rPr kumimoji="1" lang="zh-TW" altLang="en-US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都有</a:t>
            </a:r>
            <a:r>
              <a:rPr kumimoji="1" lang="en-US" altLang="zh-TW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kumimoji="1" lang="zh-TW" altLang="en-US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</a:t>
            </a:r>
            <a:r>
              <a:rPr kumimoji="1" lang="en-US" altLang="zh-TW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</a:p>
          <a:p>
            <a:pPr algn="ctr"/>
            <a:r>
              <a:rPr kumimoji="1" lang="zh-TW" altLang="en-US" b="1" dirty="0">
                <a:solidFill>
                  <a:srgbClr val="5B9BD5">
                    <a:lumMod val="75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以冒號做分隔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D6C79A2-E864-8747-988A-F734D0FB95B0}"/>
              </a:ext>
            </a:extLst>
          </p:cNvPr>
          <p:cNvSpPr txBox="1"/>
          <p:nvPr/>
        </p:nvSpPr>
        <p:spPr>
          <a:xfrm>
            <a:off x="4337118" y="5830458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冒號前為</a:t>
            </a:r>
            <a:r>
              <a:rPr kumimoji="1" lang="en-US" altLang="zh-TW" sz="20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endParaRPr kumimoji="1" lang="zh-TW" altLang="en-US" sz="2000" b="1" dirty="0">
              <a:solidFill>
                <a:srgbClr val="C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E56E6DD-5B93-9F4A-AB9D-28F1ED87215B}"/>
              </a:ext>
            </a:extLst>
          </p:cNvPr>
          <p:cNvSpPr txBox="1"/>
          <p:nvPr/>
        </p:nvSpPr>
        <p:spPr>
          <a:xfrm>
            <a:off x="6410168" y="5816925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冒號後為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endParaRPr kumimoji="1" lang="zh-TW" altLang="en-US" sz="2000" b="1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B5ED728-C2FD-FA46-B253-2B63F55AEC95}"/>
              </a:ext>
            </a:extLst>
          </p:cNvPr>
          <p:cNvSpPr txBox="1"/>
          <p:nvPr/>
        </p:nvSpPr>
        <p:spPr>
          <a:xfrm>
            <a:off x="4034729" y="4403666"/>
            <a:ext cx="4123806" cy="1111458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{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'Mike'</a:t>
            </a:r>
            <a:r>
              <a:rPr kumimoji="0" lang="zh-TW" alt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: 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185</a:t>
            </a:r>
            <a:r>
              <a:rPr kumimoji="0" lang="en-US" altLang="zh-TW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}</a:t>
            </a:r>
            <a:endParaRPr kumimoji="1" lang="zh-TW" altLang="en-US" sz="4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92642EE4-7CA0-ED4A-83C4-1E5F99EAAE7E}"/>
              </a:ext>
            </a:extLst>
          </p:cNvPr>
          <p:cNvSpPr/>
          <p:nvPr/>
        </p:nvSpPr>
        <p:spPr>
          <a:xfrm>
            <a:off x="4315967" y="4705467"/>
            <a:ext cx="1682497" cy="7199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ABF65772-5E4F-744B-9ED5-5036ACDDA179}"/>
              </a:ext>
            </a:extLst>
          </p:cNvPr>
          <p:cNvSpPr/>
          <p:nvPr/>
        </p:nvSpPr>
        <p:spPr>
          <a:xfrm>
            <a:off x="6815328" y="4711564"/>
            <a:ext cx="1060707" cy="7199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52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4" grpId="0" animBg="1"/>
      <p:bldP spid="2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909AB0E-6CD3-4848-935F-59E5AC857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3313"/>
            <a:ext cx="12192000" cy="403444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D813EE-75EC-C24C-A980-4D157DBEE8D0}"/>
              </a:ext>
            </a:extLst>
          </p:cNvPr>
          <p:cNvSpPr/>
          <p:nvPr/>
        </p:nvSpPr>
        <p:spPr>
          <a:xfrm>
            <a:off x="1085850" y="3468624"/>
            <a:ext cx="5449062" cy="71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5C40F2-BFE8-9243-A071-3DBA10F5F90C}"/>
              </a:ext>
            </a:extLst>
          </p:cNvPr>
          <p:cNvSpPr/>
          <p:nvPr/>
        </p:nvSpPr>
        <p:spPr>
          <a:xfrm>
            <a:off x="1085850" y="4181856"/>
            <a:ext cx="5449062" cy="71323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612A1F-0112-3C44-93C7-F40E8168490F}"/>
              </a:ext>
            </a:extLst>
          </p:cNvPr>
          <p:cNvSpPr txBox="1"/>
          <p:nvPr/>
        </p:nvSpPr>
        <p:spPr>
          <a:xfrm>
            <a:off x="-1025236" y="3214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63807F6F-3F06-1F42-89F9-961926B917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3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的建立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05904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en-US" sz="2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的取值是利用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來搜索</a:t>
            </a:r>
            <a:r>
              <a:rPr 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endParaRPr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EE91014-E289-234B-8EA8-33C80EB3C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4363"/>
            <a:ext cx="12192000" cy="4189273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985AF755-0743-6145-857E-D58618D762E5}"/>
              </a:ext>
            </a:extLst>
          </p:cNvPr>
          <p:cNvSpPr/>
          <p:nvPr/>
        </p:nvSpPr>
        <p:spPr>
          <a:xfrm>
            <a:off x="4657344" y="4718673"/>
            <a:ext cx="3389376" cy="353199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B6916B3-5EFC-8F4A-84E0-D42CD4CE7157}"/>
              </a:ext>
            </a:extLst>
          </p:cNvPr>
          <p:cNvSpPr/>
          <p:nvPr/>
        </p:nvSpPr>
        <p:spPr>
          <a:xfrm>
            <a:off x="1115568" y="4078593"/>
            <a:ext cx="2901882" cy="286143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C45598D-A5CA-A54E-8856-29EB878323BF}"/>
              </a:ext>
            </a:extLst>
          </p:cNvPr>
          <p:cNvSpPr txBox="1"/>
          <p:nvPr/>
        </p:nvSpPr>
        <p:spPr>
          <a:xfrm>
            <a:off x="3995297" y="5523636"/>
            <a:ext cx="4762842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先取得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後，得到一個動物集合</a:t>
            </a:r>
            <a:endParaRPr kumimoji="1"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再利用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去找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animal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集合中的動物</a:t>
            </a:r>
          </a:p>
        </p:txBody>
      </p:sp>
    </p:spTree>
    <p:extLst>
      <p:ext uri="{BB962C8B-B14F-4D97-AF65-F5344CB8AC3E}">
        <p14:creationId xmlns:p14="http://schemas.microsoft.com/office/powerpoint/2010/main" val="3875374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251DF55-B00E-454B-A8D9-A2DD6BB49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3" b="25685"/>
          <a:stretch/>
        </p:blipFill>
        <p:spPr>
          <a:xfrm>
            <a:off x="302843" y="1761478"/>
            <a:ext cx="11586312" cy="475493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DCBDA8-EA6F-ED46-8A4C-2373BB4A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Raw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按右鍵下載檔案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DA119A9-2093-7B43-8B13-B0926E2D5426}"/>
              </a:ext>
            </a:extLst>
          </p:cNvPr>
          <p:cNvSpPr/>
          <p:nvPr/>
        </p:nvSpPr>
        <p:spPr>
          <a:xfrm>
            <a:off x="9144000" y="4855778"/>
            <a:ext cx="546538" cy="28377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393025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C1FFC06-721A-6D44-A9CB-8C1CE4F6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4399"/>
            <a:ext cx="12192000" cy="488119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E482421-8237-3749-9004-F5FDD0CAC5C4}"/>
              </a:ext>
            </a:extLst>
          </p:cNvPr>
          <p:cNvSpPr txBox="1"/>
          <p:nvPr/>
        </p:nvSpPr>
        <p:spPr>
          <a:xfrm>
            <a:off x="5474002" y="1755125"/>
            <a:ext cx="3889454" cy="754694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heights[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zh-TW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名字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</a:rPr>
              <a:t>'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] = </a:t>
            </a:r>
            <a:r>
              <a:rPr kumimoji="1" lang="en-US" altLang="zh-TW" sz="32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</a:rPr>
              <a:t>166</a:t>
            </a:r>
            <a:endParaRPr kumimoji="1" lang="zh-TW" altLang="en-US" sz="32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2E8AF7E-5E12-6E49-A273-4170C2D8335D}"/>
              </a:ext>
            </a:extLst>
          </p:cNvPr>
          <p:cNvSpPr txBox="1"/>
          <p:nvPr/>
        </p:nvSpPr>
        <p:spPr>
          <a:xfrm>
            <a:off x="4889323" y="635172"/>
            <a:ext cx="5548314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不存在於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Dictionary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時，會進行「新增」</a:t>
            </a:r>
            <a:endParaRPr kumimoji="1"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存在於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Dictionary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時，會進行</a:t>
            </a:r>
            <a:r>
              <a:rPr kumimoji="1"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kumimoji="1"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的「修改」</a:t>
            </a:r>
            <a:endParaRPr kumimoji="1"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2611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D3F12AD-6F68-F946-AA08-3DB63159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5310"/>
            <a:ext cx="12192000" cy="306737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6664EC-C40D-CD49-9082-DAB0B636F5C6}"/>
              </a:ext>
            </a:extLst>
          </p:cNvPr>
          <p:cNvSpPr txBox="1"/>
          <p:nvPr/>
        </p:nvSpPr>
        <p:spPr>
          <a:xfrm>
            <a:off x="8817713" y="905638"/>
            <a:ext cx="2031325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4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prstClr val="black"/>
                </a:solidFill>
                <a:latin typeface="Calibri" panose="020F0502020204030204"/>
              </a:rPr>
              <a:t>pop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400" dirty="0">
                <a:solidFill>
                  <a:srgbClr val="00B050"/>
                </a:solidFill>
                <a:latin typeface="Calibri" panose="020F0502020204030204"/>
              </a:rPr>
              <a:t>del</a:t>
            </a:r>
          </a:p>
        </p:txBody>
      </p:sp>
    </p:spTree>
    <p:extLst>
      <p:ext uri="{BB962C8B-B14F-4D97-AF65-F5344CB8AC3E}">
        <p14:creationId xmlns:p14="http://schemas.microsoft.com/office/powerpoint/2010/main" val="18466817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A5CFADB1-2063-1841-82CD-A38AA4BD3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9"/>
          <a:stretch/>
        </p:blipFill>
        <p:spPr>
          <a:xfrm>
            <a:off x="0" y="1210438"/>
            <a:ext cx="12192000" cy="44222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404E19D-F22D-5D46-94E8-4B9D4C1FB492}"/>
              </a:ext>
            </a:extLst>
          </p:cNvPr>
          <p:cNvSpPr txBox="1"/>
          <p:nvPr/>
        </p:nvSpPr>
        <p:spPr>
          <a:xfrm>
            <a:off x="9329777" y="1052782"/>
            <a:ext cx="1954381" cy="3222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3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使用到的方法</a:t>
            </a:r>
            <a:endParaRPr kumimoji="1" lang="en-US" altLang="zh-TW" sz="23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300" dirty="0">
                <a:solidFill>
                  <a:prstClr val="black"/>
                </a:solidFill>
                <a:latin typeface="Calibri" panose="020F0502020204030204"/>
              </a:rPr>
              <a:t>keys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300" dirty="0">
                <a:solidFill>
                  <a:prstClr val="black"/>
                </a:solidFill>
                <a:latin typeface="Calibri" panose="020F0502020204030204"/>
              </a:rPr>
              <a:t>values(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300" dirty="0">
                <a:solidFill>
                  <a:prstClr val="black"/>
                </a:solidFill>
                <a:latin typeface="Calibri" panose="020F0502020204030204"/>
              </a:rPr>
              <a:t>items 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300" dirty="0">
                <a:solidFill>
                  <a:srgbClr val="00B050"/>
                </a:solidFill>
                <a:latin typeface="Calibri" panose="020F0502020204030204"/>
              </a:rPr>
              <a:t>in</a:t>
            </a:r>
            <a:r>
              <a:rPr kumimoji="1" lang="zh-TW" altLang="en-US" sz="2300" dirty="0">
                <a:solidFill>
                  <a:srgbClr val="00B050"/>
                </a:solidFill>
                <a:latin typeface="Calibri" panose="020F0502020204030204"/>
              </a:rPr>
              <a:t>、</a:t>
            </a:r>
            <a:r>
              <a:rPr kumimoji="1" lang="en-US" altLang="zh-TW" sz="2300" dirty="0">
                <a:solidFill>
                  <a:srgbClr val="00B050"/>
                </a:solidFill>
                <a:latin typeface="Calibri" panose="020F0502020204030204"/>
              </a:rPr>
              <a:t>not in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zh-TW" sz="2300" dirty="0" err="1">
                <a:solidFill>
                  <a:srgbClr val="00B050"/>
                </a:solidFill>
                <a:latin typeface="Calibri" panose="020F0502020204030204"/>
              </a:rPr>
              <a:t>dict</a:t>
            </a:r>
            <a:r>
              <a:rPr kumimoji="1" lang="en-US" altLang="zh-TW" sz="2300" dirty="0">
                <a:solidFill>
                  <a:srgbClr val="00B050"/>
                </a:solidFill>
                <a:latin typeface="Calibri" panose="020F0502020204030204"/>
              </a:rPr>
              <a:t> ( )</a:t>
            </a:r>
          </a:p>
        </p:txBody>
      </p:sp>
    </p:spTree>
    <p:extLst>
      <p:ext uri="{BB962C8B-B14F-4D97-AF65-F5344CB8AC3E}">
        <p14:creationId xmlns:p14="http://schemas.microsoft.com/office/powerpoint/2010/main" val="15203179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15270E5-F449-3442-819F-8CF2EDEB6808}"/>
              </a:ext>
            </a:extLst>
          </p:cNvPr>
          <p:cNvSpPr/>
          <p:nvPr/>
        </p:nvSpPr>
        <p:spPr>
          <a:xfrm>
            <a:off x="0" y="1502001"/>
            <a:ext cx="12192000" cy="521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435536"/>
            <a:ext cx="2964909" cy="8252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- 4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488075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8896D0-E87C-654E-AB1D-4C8B711D744D}"/>
              </a:ext>
            </a:extLst>
          </p:cNvPr>
          <p:cNvSpPr txBox="1"/>
          <p:nvPr/>
        </p:nvSpPr>
        <p:spPr>
          <a:xfrm>
            <a:off x="362025" y="2413758"/>
            <a:ext cx="11467950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endParaRPr kumimoji="1" lang="en-US" altLang="zh-TW" sz="2400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今天防疫超市所販賣的商品和對應的價錢總共是這幾樣「酒精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口罩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乾洗手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牛奶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餅乾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38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泡麵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65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元」，請試著寫出下列程式：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製作一個價錢查找的程式，讓使用者輸入物品後能回傳該物品價錢！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我今天已經花了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塊，但我還想要再買兩樣東西，請讓使用者依序輸入要買的東西後，回傳今日花費的加總！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利用剛剛所學的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Dictionary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（字典）、和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input( )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完成上述題目。</a:t>
            </a:r>
          </a:p>
        </p:txBody>
      </p:sp>
      <p:sp>
        <p:nvSpPr>
          <p:cNvPr id="7" name="Google Shape;83;p16">
            <a:extLst>
              <a:ext uri="{FF2B5EF4-FFF2-40B4-BE49-F238E27FC236}">
                <a16:creationId xmlns:a16="http://schemas.microsoft.com/office/drawing/2014/main" id="{24D3A82C-4926-D847-8DAC-EBEC776256C0}"/>
              </a:ext>
            </a:extLst>
          </p:cNvPr>
          <p:cNvSpPr txBox="1">
            <a:spLocks/>
          </p:cNvSpPr>
          <p:nvPr/>
        </p:nvSpPr>
        <p:spPr>
          <a:xfrm>
            <a:off x="10283854" y="5313135"/>
            <a:ext cx="1734207" cy="136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-&gt;2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5424660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415270E5-F449-3442-819F-8CF2EDEB6808}"/>
              </a:ext>
            </a:extLst>
          </p:cNvPr>
          <p:cNvSpPr/>
          <p:nvPr/>
        </p:nvSpPr>
        <p:spPr>
          <a:xfrm>
            <a:off x="0" y="1502001"/>
            <a:ext cx="12192000" cy="5213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435536"/>
            <a:ext cx="2964909" cy="8252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小試身手 </a:t>
            </a:r>
            <a:r>
              <a:rPr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- 4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5412BB-0DF0-4A4E-973E-BFEE12772728}"/>
              </a:ext>
            </a:extLst>
          </p:cNvPr>
          <p:cNvSpPr/>
          <p:nvPr/>
        </p:nvSpPr>
        <p:spPr>
          <a:xfrm>
            <a:off x="0" y="1488075"/>
            <a:ext cx="12192000" cy="969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8896D0-E87C-654E-AB1D-4C8B711D744D}"/>
              </a:ext>
            </a:extLst>
          </p:cNvPr>
          <p:cNvSpPr txBox="1"/>
          <p:nvPr/>
        </p:nvSpPr>
        <p:spPr>
          <a:xfrm>
            <a:off x="362025" y="2121826"/>
            <a:ext cx="11467950" cy="2672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題目：</a:t>
            </a:r>
            <a:r>
              <a:rPr kumimoji="1" lang="en-US" altLang="zh-TW" sz="2400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「酒精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口罩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乾洗手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牛奶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55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餅乾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38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 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泡麵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65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元」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製作一個價錢查找的程式，讓使用者輸入物品後能回傳該物品價錢！</a:t>
            </a: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我今天已經花了</a:t>
            </a:r>
            <a:r>
              <a:rPr lang="en-US" altLang="zh-TW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TW" altLang="en-US" b="1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塊，但我還想要再買兩樣東西，請讓使用者依序輸入要買的東西後，回傳今日花費的加總！</a:t>
            </a:r>
            <a:endParaRPr lang="en-US" altLang="zh-TW" b="1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1F5BE03-E48A-DF47-A500-523341CA5990}"/>
              </a:ext>
            </a:extLst>
          </p:cNvPr>
          <p:cNvGrpSpPr/>
          <p:nvPr/>
        </p:nvGrpSpPr>
        <p:grpSpPr>
          <a:xfrm>
            <a:off x="745576" y="3658011"/>
            <a:ext cx="7410013" cy="591122"/>
            <a:chOff x="650985" y="4670022"/>
            <a:chExt cx="7410013" cy="591122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905925A-07AF-E34E-9593-E235EA225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75"/>
            <a:stretch/>
          </p:blipFill>
          <p:spPr>
            <a:xfrm>
              <a:off x="650985" y="4689644"/>
              <a:ext cx="7410013" cy="5715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844F21D-72BB-4942-9E46-0B370E531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2" t="4531" b="12711"/>
            <a:stretch/>
          </p:blipFill>
          <p:spPr>
            <a:xfrm>
              <a:off x="650985" y="4670022"/>
              <a:ext cx="7410013" cy="325821"/>
            </a:xfrm>
            <a:prstGeom prst="rect">
              <a:avLst/>
            </a:prstGeom>
          </p:spPr>
        </p:pic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662B52E4-1988-0945-B18F-11E15F8A9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2"/>
          <a:stretch/>
        </p:blipFill>
        <p:spPr>
          <a:xfrm>
            <a:off x="745575" y="4844894"/>
            <a:ext cx="7410013" cy="1397000"/>
          </a:xfrm>
          <a:prstGeom prst="rect">
            <a:avLst/>
          </a:prstGeom>
        </p:spPr>
      </p:pic>
      <p:sp>
        <p:nvSpPr>
          <p:cNvPr id="19" name="Google Shape;83;p16">
            <a:extLst>
              <a:ext uri="{FF2B5EF4-FFF2-40B4-BE49-F238E27FC236}">
                <a16:creationId xmlns:a16="http://schemas.microsoft.com/office/drawing/2014/main" id="{22148BFB-1BF7-9A43-B4A0-1DBA7AFC917D}"/>
              </a:ext>
            </a:extLst>
          </p:cNvPr>
          <p:cNvSpPr txBox="1">
            <a:spLocks/>
          </p:cNvSpPr>
          <p:nvPr/>
        </p:nvSpPr>
        <p:spPr>
          <a:xfrm>
            <a:off x="10283854" y="5313135"/>
            <a:ext cx="1734207" cy="1366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-&gt;1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第二題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-&gt;2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2000" kern="0" dirty="0">
              <a:solidFill>
                <a:schemeClr val="bg2">
                  <a:lumMod val="40000"/>
                  <a:lumOff val="6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全對得</a:t>
            </a:r>
            <a:r>
              <a:rPr lang="en-US" altLang="zh-TW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TW" altLang="en-US" sz="2000" kern="0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15532618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algn="ctr"/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四大</a:t>
            </a:r>
            <a:r>
              <a:rPr 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Container</a:t>
            </a:r>
            <a:r>
              <a:rPr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  <a:endParaRPr sz="3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1AC64784-CBCA-834B-82EE-5CBA40E29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17402"/>
              </p:ext>
            </p:extLst>
          </p:nvPr>
        </p:nvGraphicFramePr>
        <p:xfrm>
          <a:off x="1692655" y="2602547"/>
          <a:ext cx="8806690" cy="233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853">
                  <a:extLst>
                    <a:ext uri="{9D8B030D-6E8A-4147-A177-3AD203B41FA5}">
                      <a16:colId xmlns:a16="http://schemas.microsoft.com/office/drawing/2014/main" val="1737146781"/>
                    </a:ext>
                  </a:extLst>
                </a:gridCol>
                <a:gridCol w="2128452">
                  <a:extLst>
                    <a:ext uri="{9D8B030D-6E8A-4147-A177-3AD203B41FA5}">
                      <a16:colId xmlns:a16="http://schemas.microsoft.com/office/drawing/2014/main" val="1074954391"/>
                    </a:ext>
                  </a:extLst>
                </a:gridCol>
                <a:gridCol w="1646226">
                  <a:extLst>
                    <a:ext uri="{9D8B030D-6E8A-4147-A177-3AD203B41FA5}">
                      <a16:colId xmlns:a16="http://schemas.microsoft.com/office/drawing/2014/main" val="499126649"/>
                    </a:ext>
                  </a:extLst>
                </a:gridCol>
                <a:gridCol w="1213883">
                  <a:extLst>
                    <a:ext uri="{9D8B030D-6E8A-4147-A177-3AD203B41FA5}">
                      <a16:colId xmlns:a16="http://schemas.microsoft.com/office/drawing/2014/main" val="3191842987"/>
                    </a:ext>
                  </a:extLst>
                </a:gridCol>
                <a:gridCol w="2155276">
                  <a:extLst>
                    <a:ext uri="{9D8B030D-6E8A-4147-A177-3AD203B41FA5}">
                      <a16:colId xmlns:a16="http://schemas.microsoft.com/office/drawing/2014/main" val="1741541298"/>
                    </a:ext>
                  </a:extLst>
                </a:gridCol>
              </a:tblGrid>
              <a:tr h="33460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類型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表示式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順序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修改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取值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Tuple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（小括號）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不可以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Tuple [index]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39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List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[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中括號 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]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List [index]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27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Set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{</a:t>
                      </a: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大括號 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}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不可以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不可以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434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Dict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{"key" : "value"}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Dict</a:t>
                      </a:r>
                      <a:r>
                        <a:rPr lang="en-US" altLang="zh-TW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["key" ]</a:t>
                      </a:r>
                      <a:endParaRPr lang="zh-TW" altLang="en-US" dirty="0">
                        <a:solidFill>
                          <a:schemeClr val="bg2">
                            <a:lumMod val="5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38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1605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r>
              <a:rPr lang="en-US" sz="5400" dirty="0" err="1"/>
              <a:t>謝謝聆聽</a:t>
            </a:r>
            <a:r>
              <a:rPr lang="en-US" sz="5400" dirty="0"/>
              <a:t>！</a:t>
            </a:r>
            <a:endParaRPr sz="5400"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849000" y="3903025"/>
            <a:ext cx="64940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/>
            <a:r>
              <a:rPr lang="zh-TW" altLang="en-US" sz="2400" b="1" dirty="0"/>
              <a:t>法律科技學 </a:t>
            </a:r>
            <a:r>
              <a:rPr lang="en-US" altLang="zh-TW" sz="2400" b="1" dirty="0"/>
              <a:t>– Fundamental</a:t>
            </a:r>
            <a:r>
              <a:rPr lang="zh-TW" altLang="en-US" sz="2400" b="1" dirty="0"/>
              <a:t>（一）</a:t>
            </a:r>
            <a:endParaRPr sz="2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61FFB35-7AA4-7843-AB26-A7D32EBB2D62}"/>
              </a:ext>
            </a:extLst>
          </p:cNvPr>
          <p:cNvSpPr/>
          <p:nvPr/>
        </p:nvSpPr>
        <p:spPr>
          <a:xfrm>
            <a:off x="2974428" y="45176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b="1" dirty="0">
                <a:solidFill>
                  <a:srgbClr val="695D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張培莉助教</a:t>
            </a:r>
            <a:b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003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44DEE47-3EE7-9044-8472-F5BD65B0C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2" b="25039"/>
          <a:stretch/>
        </p:blipFill>
        <p:spPr>
          <a:xfrm>
            <a:off x="302843" y="1761477"/>
            <a:ext cx="11586312" cy="480166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7DCBDA8-EA6F-ED46-8A4C-2373BB4A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已經載好</a:t>
            </a:r>
            <a:r>
              <a:rPr kumimoji="1" lang="en-US" altLang="zh-TW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Anaconda</a:t>
            </a:r>
            <a:r>
              <a:rPr kumimoji="1" lang="zh-TW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的人可以直接下載檔案到路徑</a:t>
            </a:r>
          </a:p>
        </p:txBody>
      </p:sp>
    </p:spTree>
    <p:extLst>
      <p:ext uri="{BB962C8B-B14F-4D97-AF65-F5344CB8AC3E}">
        <p14:creationId xmlns:p14="http://schemas.microsoft.com/office/powerpoint/2010/main" val="42335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熱帶</Template>
  <TotalTime>12244</TotalTime>
  <Words>2830</Words>
  <Application>Microsoft Macintosh PowerPoint</Application>
  <PresentationFormat>寬螢幕</PresentationFormat>
  <Paragraphs>420</Paragraphs>
  <Slides>86</Slides>
  <Notes>78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86</vt:i4>
      </vt:variant>
    </vt:vector>
  </HeadingPairs>
  <TitlesOfParts>
    <vt:vector size="94" baseType="lpstr">
      <vt:lpstr>Microsoft JhengHei</vt:lpstr>
      <vt:lpstr>Arial</vt:lpstr>
      <vt:lpstr>Calibri</vt:lpstr>
      <vt:lpstr>Calibri Light</vt:lpstr>
      <vt:lpstr>Open Sans</vt:lpstr>
      <vt:lpstr>PT Sans Narrow</vt:lpstr>
      <vt:lpstr>Office 佈景主題</vt:lpstr>
      <vt:lpstr>Tropic</vt:lpstr>
      <vt:lpstr>東吳大學 X 理律學堂</vt:lpstr>
      <vt:lpstr>PowerPoint 簡報</vt:lpstr>
      <vt:lpstr>網頁搜尋： Anaconda  or  網址搜尋： https://www.anaconda.com</vt:lpstr>
      <vt:lpstr>PowerPoint 簡報</vt:lpstr>
      <vt:lpstr>PowerPoint 簡報</vt:lpstr>
      <vt:lpstr>PowerPoint 簡報</vt:lpstr>
      <vt:lpstr>連結到GitHub頁面後點選要下載的ipynb檔</vt:lpstr>
      <vt:lpstr>對Raw按右鍵下載檔案</vt:lpstr>
      <vt:lpstr>已經載好Anaconda的人可以直接下載檔案到路徑</vt:lpstr>
      <vt:lpstr>若檔案名稱不是.ipynb結尾</vt:lpstr>
      <vt:lpstr>Jupyter Notebook</vt:lpstr>
      <vt:lpstr>PowerPoint 簡報</vt:lpstr>
      <vt:lpstr>打開Jupyter後就能看到當下的位置畫面</vt:lpstr>
      <vt:lpstr>一起建立專案資料夾吧！</vt:lpstr>
      <vt:lpstr>並取名為「東吳x理律 法律科技學」</vt:lpstr>
      <vt:lpstr>進入剛剛建立的資料夾後，即可在New一個程式檔 </vt:lpstr>
      <vt:lpstr>立刻來建立我們的第一支Python程式吧！</vt:lpstr>
      <vt:lpstr>恭喜你寫出了第一隻Python程式！</vt:lpstr>
      <vt:lpstr>上傳剛剛下載的ipynb檔</vt:lpstr>
      <vt:lpstr>再點擊Upload即可完成檔案上傳</vt:lpstr>
      <vt:lpstr>恭喜你成功上傳檔案！</vt:lpstr>
      <vt:lpstr>變數型態認識</vt:lpstr>
      <vt:lpstr>變數是什麼？</vt:lpstr>
      <vt:lpstr>變數如何命名？</vt:lpstr>
      <vt:lpstr>PowerPoint 簡報</vt:lpstr>
      <vt:lpstr>變數型態認識</vt:lpstr>
      <vt:lpstr>運算子認識</vt:lpstr>
      <vt:lpstr>那我們就進入程式碼實作部分，讓大家更能理解不同變數型態的差別吧！</vt:lpstr>
      <vt:lpstr>PowerPoint 簡報</vt:lpstr>
      <vt:lpstr>PowerPoint 簡報</vt:lpstr>
      <vt:lpstr>PowerPoint 簡報</vt:lpstr>
      <vt:lpstr>PowerPoint 簡報</vt:lpstr>
      <vt:lpstr>利用+=、-+、*=、/=進行運算！</vt:lpstr>
      <vt:lpstr>PowerPoint 簡報</vt:lpstr>
      <vt:lpstr>PowerPoint 簡報</vt:lpstr>
      <vt:lpstr>利用＊做字串的重複列印、用＋做句子合併</vt:lpstr>
      <vt:lpstr>PowerPoint 簡報</vt:lpstr>
      <vt:lpstr>什麼叫做字元（Character）？</vt:lpstr>
      <vt:lpstr>接下來就能夠利用索引（index）去操作字串中的字元</vt:lpstr>
      <vt:lpstr>PowerPoint 簡報</vt:lpstr>
      <vt:lpstr>可利用&gt;、&lt;、&gt;=、&lt;=、==做邏輯判斷</vt:lpstr>
      <vt:lpstr>但如果資料中的數字為字串型態時會發生什麼事呢？</vt:lpstr>
      <vt:lpstr>利用int( )將字串轉換成數字就能正常執行了！</vt:lpstr>
      <vt:lpstr>變數型態轉換</vt:lpstr>
      <vt:lpstr>還記得剛剛提到變數的命名規則嗎？</vt:lpstr>
      <vt:lpstr>PowerPoint 簡報</vt:lpstr>
      <vt:lpstr>用簡單的input功能即能達到互動的效果！</vt:lpstr>
      <vt:lpstr>用簡單的input功能即能達到互動的效果！</vt:lpstr>
      <vt:lpstr>也可以對使用者輸入的數字做運算！</vt:lpstr>
      <vt:lpstr>四大container類型</vt:lpstr>
      <vt:lpstr>PowerPoint 簡報</vt:lpstr>
      <vt:lpstr>Tuple的特性</vt:lpstr>
      <vt:lpstr>PowerPoint 簡報</vt:lpstr>
      <vt:lpstr>利用先前在字串時所說index的概念取值</vt:lpstr>
      <vt:lpstr>PowerPoint 簡報</vt:lpstr>
      <vt:lpstr>PowerPoint 簡報</vt:lpstr>
      <vt:lpstr>PowerPoint 簡報</vt:lpstr>
      <vt:lpstr>PowerPoint 簡報</vt:lpstr>
      <vt:lpstr>PowerPoint 簡報</vt:lpstr>
      <vt:lpstr>List的特性</vt:lpstr>
      <vt:lpstr>PowerPoint 簡報</vt:lpstr>
      <vt:lpstr>跟tuple一樣用index取值</vt:lpstr>
      <vt:lpstr>List的新增、修改、刪除</vt:lpstr>
      <vt:lpstr>List的新增、修改、刪除</vt:lpstr>
      <vt:lpstr>PowerPoint 簡報</vt:lpstr>
      <vt:lpstr>小試身手 - 2</vt:lpstr>
      <vt:lpstr>小試身手 - 2</vt:lpstr>
      <vt:lpstr>PowerPoint 簡報</vt:lpstr>
      <vt:lpstr>Set的特性</vt:lpstr>
      <vt:lpstr>PowerPoint 簡報</vt:lpstr>
      <vt:lpstr>PowerPoint 簡報</vt:lpstr>
      <vt:lpstr>Set的運算</vt:lpstr>
      <vt:lpstr>PowerPoint 簡報</vt:lpstr>
      <vt:lpstr>小試身手 - 3</vt:lpstr>
      <vt:lpstr>PowerPoint 簡報</vt:lpstr>
      <vt:lpstr>Dictionary的特性</vt:lpstr>
      <vt:lpstr>什麼是鍵值對（Key-value Pair）？</vt:lpstr>
      <vt:lpstr>Dict的建立</vt:lpstr>
      <vt:lpstr>Dict的取值是利用key來搜索Value</vt:lpstr>
      <vt:lpstr>PowerPoint 簡報</vt:lpstr>
      <vt:lpstr>PowerPoint 簡報</vt:lpstr>
      <vt:lpstr>PowerPoint 簡報</vt:lpstr>
      <vt:lpstr>小試身手 - 4</vt:lpstr>
      <vt:lpstr>小試身手 - 4</vt:lpstr>
      <vt:lpstr>四大Container總結</vt:lpstr>
      <vt:lpstr>謝謝聆聽！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培莉 張</dc:creator>
  <cp:lastModifiedBy>培莉 張</cp:lastModifiedBy>
  <cp:revision>134</cp:revision>
  <dcterms:created xsi:type="dcterms:W3CDTF">2021-06-04T14:34:22Z</dcterms:created>
  <dcterms:modified xsi:type="dcterms:W3CDTF">2021-07-24T00:54:44Z</dcterms:modified>
</cp:coreProperties>
</file>